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9144000" cy="6858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03427" y="368249"/>
            <a:ext cx="7337145" cy="4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538" y="5050154"/>
            <a:ext cx="3574415" cy="1807210"/>
          </a:xfrm>
          <a:custGeom>
            <a:avLst/>
            <a:gdLst/>
            <a:ahLst/>
            <a:cxnLst/>
            <a:rect l="l" t="t" r="r" b="b"/>
            <a:pathLst>
              <a:path w="3574415" h="1807209">
                <a:moveTo>
                  <a:pt x="2045333" y="0"/>
                </a:moveTo>
                <a:lnTo>
                  <a:pt x="0" y="0"/>
                </a:lnTo>
                <a:lnTo>
                  <a:pt x="2539" y="1807208"/>
                </a:lnTo>
                <a:lnTo>
                  <a:pt x="3574413" y="1807208"/>
                </a:lnTo>
                <a:lnTo>
                  <a:pt x="2045333" y="0"/>
                </a:lnTo>
                <a:close/>
              </a:path>
            </a:pathLst>
          </a:custGeom>
          <a:solidFill>
            <a:srgbClr val="F86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-2538" y="5050789"/>
            <a:ext cx="9146540" cy="1806575"/>
          </a:xfrm>
          <a:custGeom>
            <a:avLst/>
            <a:gdLst/>
            <a:ahLst/>
            <a:cxnLst/>
            <a:rect l="l" t="t" r="r" b="b"/>
            <a:pathLst>
              <a:path w="9146540" h="1806575">
                <a:moveTo>
                  <a:pt x="2041523" y="0"/>
                </a:moveTo>
                <a:lnTo>
                  <a:pt x="0" y="1806573"/>
                </a:lnTo>
                <a:lnTo>
                  <a:pt x="9146538" y="1806573"/>
                </a:lnTo>
                <a:lnTo>
                  <a:pt x="9146538" y="635"/>
                </a:lnTo>
                <a:lnTo>
                  <a:pt x="2041523" y="0"/>
                </a:lnTo>
                <a:close/>
              </a:path>
            </a:pathLst>
          </a:custGeom>
          <a:solidFill>
            <a:srgbClr val="089FD9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04339" y="368249"/>
            <a:ext cx="4735321" cy="4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2706" y="1207134"/>
            <a:ext cx="7698587" cy="2495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1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s://youtu.be/My2ic8RXpeo" TargetMode="External"/><Relationship Id="rId5" Type="http://schemas.openxmlformats.org/officeDocument/2006/relationships/hyperlink" Target="https://youtu.be/J-Dnk37b5do" TargetMode="External"/><Relationship Id="rId4" Type="http://schemas.openxmlformats.org/officeDocument/2006/relationships/hyperlink" Target="https://youtu.be/QJG_LkQJSYs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7qrub4ce_-w" TargetMode="External"/><Relationship Id="rId2" Type="http://schemas.openxmlformats.org/officeDocument/2006/relationships/hyperlink" Target="https://youtu.be/KN8XSqLWEf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sJIcKx4ZkL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--SubzRPgU" TargetMode="External"/><Relationship Id="rId2" Type="http://schemas.openxmlformats.org/officeDocument/2006/relationships/hyperlink" Target="https://youtu.be/IEm3QPLIegc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outu.be/4sNlcwAh83Y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CcGAXEdbnQ" TargetMode="External"/><Relationship Id="rId2" Type="http://schemas.openxmlformats.org/officeDocument/2006/relationships/hyperlink" Target="https://youtu.be/-zWwg1eDlQw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538" y="0"/>
            <a:ext cx="9146540" cy="6859270"/>
            <a:chOff x="-2538" y="0"/>
            <a:chExt cx="9146540" cy="6859270"/>
          </a:xfrm>
        </p:grpSpPr>
        <p:sp>
          <p:nvSpPr>
            <p:cNvPr id="3" name="object 3"/>
            <p:cNvSpPr/>
            <p:nvPr/>
          </p:nvSpPr>
          <p:spPr>
            <a:xfrm>
              <a:off x="0" y="2647950"/>
              <a:ext cx="3571875" cy="4210050"/>
            </a:xfrm>
            <a:custGeom>
              <a:avLst/>
              <a:gdLst/>
              <a:ahLst/>
              <a:cxnLst/>
              <a:rect l="l" t="t" r="r" b="b"/>
              <a:pathLst>
                <a:path w="3571875" h="4210050">
                  <a:moveTo>
                    <a:pt x="0" y="0"/>
                  </a:moveTo>
                  <a:lnTo>
                    <a:pt x="0" y="4210048"/>
                  </a:lnTo>
                  <a:lnTo>
                    <a:pt x="3571874" y="4210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6A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-2538" y="0"/>
              <a:ext cx="9146540" cy="6858634"/>
            </a:xfrm>
            <a:custGeom>
              <a:avLst/>
              <a:gdLst/>
              <a:ahLst/>
              <a:cxnLst/>
              <a:rect l="l" t="t" r="r" b="b"/>
              <a:pathLst>
                <a:path w="9146540" h="6858634">
                  <a:moveTo>
                    <a:pt x="7738108" y="0"/>
                  </a:moveTo>
                  <a:lnTo>
                    <a:pt x="0" y="6858633"/>
                  </a:lnTo>
                  <a:lnTo>
                    <a:pt x="9146538" y="6858633"/>
                  </a:lnTo>
                  <a:lnTo>
                    <a:pt x="9146538" y="635"/>
                  </a:lnTo>
                  <a:lnTo>
                    <a:pt x="7738108" y="0"/>
                  </a:lnTo>
                  <a:close/>
                </a:path>
              </a:pathLst>
            </a:custGeom>
            <a:solidFill>
              <a:srgbClr val="089FD9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77644" y="549910"/>
              <a:ext cx="5306059" cy="41560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09432" y="6284976"/>
              <a:ext cx="569976" cy="5120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1588" y="408178"/>
            <a:ext cx="7971790" cy="4581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50240">
              <a:lnSpc>
                <a:spcPct val="100000"/>
              </a:lnSpc>
              <a:spcBef>
                <a:spcPts val="100"/>
              </a:spcBef>
            </a:pPr>
            <a:r>
              <a:rPr sz="1800" b="1" spc="-245" dirty="0">
                <a:latin typeface="Arial"/>
                <a:cs typeface="Arial"/>
              </a:rPr>
              <a:t>LAS </a:t>
            </a:r>
            <a:r>
              <a:rPr sz="1800" b="1" spc="-185" dirty="0">
                <a:latin typeface="Arial"/>
                <a:cs typeface="Arial"/>
              </a:rPr>
              <a:t>PUBLICIDADES </a:t>
            </a:r>
            <a:r>
              <a:rPr sz="1800" spc="-190" dirty="0">
                <a:latin typeface="Arial"/>
                <a:cs typeface="Arial"/>
              </a:rPr>
              <a:t>RESPONDEN </a:t>
            </a:r>
            <a:r>
              <a:rPr sz="1800" spc="-240" dirty="0">
                <a:latin typeface="Arial"/>
                <a:cs typeface="Arial"/>
              </a:rPr>
              <a:t>A </a:t>
            </a:r>
            <a:r>
              <a:rPr sz="1800" spc="-180" dirty="0">
                <a:latin typeface="Arial"/>
                <a:cs typeface="Arial"/>
              </a:rPr>
              <a:t>LA </a:t>
            </a:r>
            <a:r>
              <a:rPr sz="1800" b="1" u="sng" spc="-180" dirty="0">
                <a:uFill>
                  <a:solidFill>
                    <a:srgbClr val="FF0066"/>
                  </a:solidFill>
                </a:uFill>
                <a:latin typeface="Arial"/>
                <a:cs typeface="Arial"/>
              </a:rPr>
              <a:t>FUNCIÓN </a:t>
            </a:r>
            <a:r>
              <a:rPr sz="1800" b="1" u="sng" spc="-220" dirty="0">
                <a:uFill>
                  <a:solidFill>
                    <a:srgbClr val="FF0066"/>
                  </a:solidFill>
                </a:uFill>
                <a:latin typeface="Arial"/>
                <a:cs typeface="Arial"/>
              </a:rPr>
              <a:t>APELATIVA</a:t>
            </a:r>
            <a:r>
              <a:rPr sz="1800" spc="-220" dirty="0">
                <a:latin typeface="Arial"/>
                <a:cs typeface="Arial"/>
              </a:rPr>
              <a:t>, </a:t>
            </a:r>
            <a:r>
              <a:rPr sz="1800" spc="-170" dirty="0">
                <a:latin typeface="Arial"/>
                <a:cs typeface="Arial"/>
              </a:rPr>
              <a:t>EN </a:t>
            </a:r>
            <a:r>
              <a:rPr sz="1800" spc="-220" dirty="0">
                <a:latin typeface="Arial"/>
                <a:cs typeface="Arial"/>
              </a:rPr>
              <a:t>TANTO </a:t>
            </a:r>
            <a:r>
              <a:rPr sz="1800" spc="-195" dirty="0">
                <a:latin typeface="Arial"/>
                <a:cs typeface="Arial"/>
              </a:rPr>
              <a:t>NOS  </a:t>
            </a:r>
            <a:r>
              <a:rPr sz="1800" spc="-204" dirty="0">
                <a:latin typeface="Arial"/>
                <a:cs typeface="Arial"/>
              </a:rPr>
              <a:t>CONVENCEN </a:t>
            </a:r>
            <a:r>
              <a:rPr sz="1800" spc="-265" dirty="0">
                <a:latin typeface="Arial"/>
                <a:cs typeface="Arial"/>
              </a:rPr>
              <a:t>O </a:t>
            </a:r>
            <a:r>
              <a:rPr sz="1800" spc="-195" dirty="0">
                <a:latin typeface="Arial"/>
                <a:cs typeface="Arial"/>
              </a:rPr>
              <a:t>PERSUADEN </a:t>
            </a:r>
            <a:r>
              <a:rPr sz="1800" spc="-75" dirty="0">
                <a:latin typeface="Arial"/>
                <a:cs typeface="Arial"/>
              </a:rPr>
              <a:t>( </a:t>
            </a:r>
            <a:r>
              <a:rPr sz="1800" spc="-265" dirty="0">
                <a:latin typeface="Arial"/>
                <a:cs typeface="Arial"/>
              </a:rPr>
              <a:t>YA </a:t>
            </a:r>
            <a:r>
              <a:rPr sz="1800" spc="-210" dirty="0">
                <a:latin typeface="Arial"/>
                <a:cs typeface="Arial"/>
              </a:rPr>
              <a:t>SEA </a:t>
            </a:r>
            <a:r>
              <a:rPr sz="1800" spc="-170" dirty="0">
                <a:latin typeface="Arial"/>
                <a:cs typeface="Arial"/>
              </a:rPr>
              <a:t>EN </a:t>
            </a:r>
            <a:r>
              <a:rPr sz="1800" spc="-175" dirty="0">
                <a:latin typeface="Arial"/>
                <a:cs typeface="Arial"/>
              </a:rPr>
              <a:t>UN </a:t>
            </a:r>
            <a:r>
              <a:rPr sz="1800" spc="-240" dirty="0">
                <a:latin typeface="Arial"/>
                <a:cs typeface="Arial"/>
              </a:rPr>
              <a:t>CORTE </a:t>
            </a:r>
            <a:r>
              <a:rPr sz="1800" spc="-175" dirty="0">
                <a:latin typeface="Arial"/>
                <a:cs typeface="Arial"/>
              </a:rPr>
              <a:t>TELEVISIVO, UN </a:t>
            </a:r>
            <a:r>
              <a:rPr sz="1800" spc="-215" dirty="0">
                <a:latin typeface="Arial"/>
                <a:cs typeface="Arial"/>
              </a:rPr>
              <a:t>CARTEL  </a:t>
            </a:r>
            <a:r>
              <a:rPr sz="1800" spc="-195" dirty="0">
                <a:latin typeface="Arial"/>
                <a:cs typeface="Arial"/>
              </a:rPr>
              <a:t>CALLEJERO, </a:t>
            </a:r>
            <a:r>
              <a:rPr sz="1800" spc="-200" dirty="0">
                <a:latin typeface="Arial"/>
                <a:cs typeface="Arial"/>
              </a:rPr>
              <a:t>UNA </a:t>
            </a:r>
            <a:r>
              <a:rPr sz="1800" spc="-195" dirty="0">
                <a:latin typeface="Arial"/>
                <a:cs typeface="Arial"/>
              </a:rPr>
              <a:t>TANDA </a:t>
            </a:r>
            <a:r>
              <a:rPr sz="1800" spc="-165" dirty="0">
                <a:latin typeface="Arial"/>
                <a:cs typeface="Arial"/>
              </a:rPr>
              <a:t>RADIAL </a:t>
            </a:r>
            <a:r>
              <a:rPr sz="1800" spc="-265" dirty="0">
                <a:latin typeface="Arial"/>
                <a:cs typeface="Arial"/>
              </a:rPr>
              <a:t>O </a:t>
            </a:r>
            <a:r>
              <a:rPr sz="1800" spc="-170" dirty="0">
                <a:latin typeface="Arial"/>
                <a:cs typeface="Arial"/>
              </a:rPr>
              <a:t>EN </a:t>
            </a:r>
            <a:r>
              <a:rPr sz="1800" spc="-180" dirty="0">
                <a:latin typeface="Arial"/>
                <a:cs typeface="Arial"/>
              </a:rPr>
              <a:t>LAS </a:t>
            </a:r>
            <a:r>
              <a:rPr sz="1800" spc="-155" dirty="0">
                <a:latin typeface="Arial"/>
                <a:cs typeface="Arial"/>
              </a:rPr>
              <a:t>REDES). </a:t>
            </a:r>
            <a:r>
              <a:rPr sz="1800" spc="-170" dirty="0">
                <a:latin typeface="Arial"/>
                <a:cs typeface="Arial"/>
              </a:rPr>
              <a:t>EL </a:t>
            </a:r>
            <a:r>
              <a:rPr sz="1800" spc="-204" dirty="0">
                <a:latin typeface="Arial"/>
                <a:cs typeface="Arial"/>
              </a:rPr>
              <a:t>OBJETIVO </a:t>
            </a:r>
            <a:r>
              <a:rPr sz="1800" spc="-175" dirty="0">
                <a:latin typeface="Arial"/>
                <a:cs typeface="Arial"/>
              </a:rPr>
              <a:t>DE </a:t>
            </a:r>
            <a:r>
              <a:rPr sz="1800" spc="-195" dirty="0">
                <a:latin typeface="Arial"/>
                <a:cs typeface="Arial"/>
              </a:rPr>
              <a:t>UNA  </a:t>
            </a:r>
            <a:r>
              <a:rPr sz="1800" spc="-155" dirty="0">
                <a:latin typeface="Arial"/>
                <a:cs typeface="Arial"/>
              </a:rPr>
              <a:t>PUBLICIDAD </a:t>
            </a:r>
            <a:r>
              <a:rPr sz="1800" spc="-200" dirty="0">
                <a:latin typeface="Arial"/>
                <a:cs typeface="Arial"/>
              </a:rPr>
              <a:t>ES </a:t>
            </a:r>
            <a:r>
              <a:rPr sz="1800" spc="-190" dirty="0">
                <a:latin typeface="Arial"/>
                <a:cs typeface="Arial"/>
              </a:rPr>
              <a:t>VENDER </a:t>
            </a:r>
            <a:r>
              <a:rPr sz="1800" spc="-170" dirty="0">
                <a:latin typeface="Arial"/>
                <a:cs typeface="Arial"/>
              </a:rPr>
              <a:t>UN </a:t>
            </a:r>
            <a:r>
              <a:rPr sz="1800" spc="-229" dirty="0">
                <a:latin typeface="Arial"/>
                <a:cs typeface="Arial"/>
              </a:rPr>
              <a:t>PRODUCTO </a:t>
            </a:r>
            <a:r>
              <a:rPr sz="1800" spc="-210" dirty="0">
                <a:latin typeface="Arial"/>
                <a:cs typeface="Arial"/>
              </a:rPr>
              <a:t>U </a:t>
            </a:r>
            <a:r>
              <a:rPr sz="1800" spc="-225" dirty="0">
                <a:latin typeface="Arial"/>
                <a:cs typeface="Arial"/>
              </a:rPr>
              <a:t>OFRECER </a:t>
            </a:r>
            <a:r>
              <a:rPr sz="1800" spc="-160" dirty="0">
                <a:latin typeface="Arial"/>
                <a:cs typeface="Arial"/>
              </a:rPr>
              <a:t>UN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170" dirty="0">
                <a:latin typeface="Arial"/>
                <a:cs typeface="Arial"/>
              </a:rPr>
              <a:t>SERVICIO.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210" dirty="0">
                <a:latin typeface="Arial"/>
                <a:cs typeface="Arial"/>
              </a:rPr>
              <a:t>CUANDO </a:t>
            </a:r>
            <a:r>
              <a:rPr sz="1800" spc="-170" dirty="0">
                <a:latin typeface="Arial"/>
                <a:cs typeface="Arial"/>
              </a:rPr>
              <a:t>HABLAMOS </a:t>
            </a:r>
            <a:r>
              <a:rPr sz="1800" spc="-175" dirty="0">
                <a:latin typeface="Arial"/>
                <a:cs typeface="Arial"/>
              </a:rPr>
              <a:t>DE </a:t>
            </a:r>
            <a:r>
              <a:rPr sz="1800" b="1" spc="-220" dirty="0">
                <a:latin typeface="Arial"/>
                <a:cs typeface="Arial"/>
              </a:rPr>
              <a:t>PROPAGANDA</a:t>
            </a:r>
            <a:r>
              <a:rPr sz="1800" spc="-220" dirty="0">
                <a:latin typeface="Arial"/>
                <a:cs typeface="Arial"/>
              </a:rPr>
              <a:t>, </a:t>
            </a:r>
            <a:r>
              <a:rPr sz="1800" spc="-180" dirty="0">
                <a:latin typeface="Arial"/>
                <a:cs typeface="Arial"/>
              </a:rPr>
              <a:t>LA FUNCIÓN </a:t>
            </a:r>
            <a:r>
              <a:rPr sz="1800" spc="-240" dirty="0">
                <a:latin typeface="Arial"/>
                <a:cs typeface="Arial"/>
              </a:rPr>
              <a:t>QUE </a:t>
            </a:r>
            <a:r>
              <a:rPr sz="1800" spc="-210" dirty="0">
                <a:latin typeface="Arial"/>
                <a:cs typeface="Arial"/>
              </a:rPr>
              <a:t>PREVALECE </a:t>
            </a:r>
            <a:r>
              <a:rPr sz="1800" spc="-200" dirty="0">
                <a:latin typeface="Arial"/>
                <a:cs typeface="Arial"/>
              </a:rPr>
              <a:t>ES </a:t>
            </a:r>
            <a:r>
              <a:rPr sz="1800" spc="-145" dirty="0">
                <a:latin typeface="Arial"/>
                <a:cs typeface="Arial"/>
              </a:rPr>
              <a:t>TAMBIÉN  </a:t>
            </a:r>
            <a:r>
              <a:rPr sz="1800" b="1" u="sng" spc="-280" dirty="0">
                <a:uFill>
                  <a:solidFill>
                    <a:srgbClr val="FF0066"/>
                  </a:solidFill>
                </a:uFill>
                <a:latin typeface="Arial"/>
                <a:cs typeface="Arial"/>
              </a:rPr>
              <a:t>LA </a:t>
            </a:r>
            <a:r>
              <a:rPr sz="1800" b="1" u="sng" spc="-220" dirty="0">
                <a:uFill>
                  <a:solidFill>
                    <a:srgbClr val="FF0066"/>
                  </a:solidFill>
                </a:uFill>
                <a:latin typeface="Arial"/>
                <a:cs typeface="Arial"/>
              </a:rPr>
              <a:t>APELATIVA</a:t>
            </a:r>
            <a:r>
              <a:rPr sz="1800" spc="-220" dirty="0">
                <a:latin typeface="Arial"/>
                <a:cs typeface="Arial"/>
              </a:rPr>
              <a:t>, </a:t>
            </a:r>
            <a:r>
              <a:rPr sz="1800" spc="-225" dirty="0">
                <a:latin typeface="Arial"/>
                <a:cs typeface="Arial"/>
              </a:rPr>
              <a:t>PERO </a:t>
            </a:r>
            <a:r>
              <a:rPr sz="1800" spc="-170" dirty="0">
                <a:latin typeface="Arial"/>
                <a:cs typeface="Arial"/>
              </a:rPr>
              <a:t>EL </a:t>
            </a:r>
            <a:r>
              <a:rPr sz="1800" spc="-204" dirty="0">
                <a:latin typeface="Arial"/>
                <a:cs typeface="Arial"/>
              </a:rPr>
              <a:t>OBJETIVO </a:t>
            </a:r>
            <a:r>
              <a:rPr sz="1800" spc="-200" dirty="0">
                <a:latin typeface="Arial"/>
                <a:cs typeface="Arial"/>
              </a:rPr>
              <a:t>NO ES </a:t>
            </a:r>
            <a:r>
              <a:rPr sz="1800" spc="-190" dirty="0">
                <a:latin typeface="Arial"/>
                <a:cs typeface="Arial"/>
              </a:rPr>
              <a:t>VENDER </a:t>
            </a:r>
            <a:r>
              <a:rPr sz="1800" spc="-170" dirty="0">
                <a:latin typeface="Arial"/>
                <a:cs typeface="Arial"/>
              </a:rPr>
              <a:t>UN </a:t>
            </a:r>
            <a:r>
              <a:rPr sz="1800" spc="-225" dirty="0">
                <a:latin typeface="Arial"/>
                <a:cs typeface="Arial"/>
              </a:rPr>
              <a:t>PRODUCTO </a:t>
            </a:r>
            <a:r>
              <a:rPr sz="1800" spc="-155" dirty="0">
                <a:latin typeface="Arial"/>
                <a:cs typeface="Arial"/>
              </a:rPr>
              <a:t>SINO </a:t>
            </a:r>
            <a:r>
              <a:rPr sz="1800" spc="-175" dirty="0">
                <a:latin typeface="Arial"/>
                <a:cs typeface="Arial"/>
              </a:rPr>
              <a:t>INSTALAR  </a:t>
            </a:r>
            <a:r>
              <a:rPr sz="1800" spc="-200" dirty="0">
                <a:latin typeface="Arial"/>
                <a:cs typeface="Arial"/>
              </a:rPr>
              <a:t>UNA </a:t>
            </a:r>
            <a:r>
              <a:rPr sz="1800" spc="-160" dirty="0">
                <a:latin typeface="Arial"/>
                <a:cs typeface="Arial"/>
              </a:rPr>
              <a:t>IDEA </a:t>
            </a:r>
            <a:r>
              <a:rPr sz="1800" spc="-265" dirty="0">
                <a:latin typeface="Arial"/>
                <a:cs typeface="Arial"/>
              </a:rPr>
              <a:t>O </a:t>
            </a:r>
            <a:r>
              <a:rPr sz="1800" spc="-210" dirty="0">
                <a:latin typeface="Arial"/>
                <a:cs typeface="Arial"/>
              </a:rPr>
              <a:t>LOGRAR </a:t>
            </a:r>
            <a:r>
              <a:rPr sz="1800" spc="-240" dirty="0">
                <a:latin typeface="Arial"/>
                <a:cs typeface="Arial"/>
              </a:rPr>
              <a:t>QUE </a:t>
            </a:r>
            <a:r>
              <a:rPr sz="1800" spc="-190" dirty="0">
                <a:latin typeface="Arial"/>
                <a:cs typeface="Arial"/>
              </a:rPr>
              <a:t>LOS </a:t>
            </a:r>
            <a:r>
              <a:rPr sz="1800" spc="-225" dirty="0">
                <a:latin typeface="Arial"/>
                <a:cs typeface="Arial"/>
              </a:rPr>
              <a:t>RECEPTORES </a:t>
            </a:r>
            <a:r>
              <a:rPr sz="1800" spc="-190" dirty="0">
                <a:latin typeface="Arial"/>
                <a:cs typeface="Arial"/>
              </a:rPr>
              <a:t>ADQUIERAN </a:t>
            </a:r>
            <a:r>
              <a:rPr sz="1800" spc="-200" dirty="0">
                <a:latin typeface="Arial"/>
                <a:cs typeface="Arial"/>
              </a:rPr>
              <a:t>UNA </a:t>
            </a:r>
            <a:r>
              <a:rPr sz="1800" spc="-220" dirty="0">
                <a:latin typeface="Arial"/>
                <a:cs typeface="Arial"/>
              </a:rPr>
              <a:t>CONDUCTA  </a:t>
            </a:r>
            <a:r>
              <a:rPr sz="1800" spc="-165" dirty="0">
                <a:latin typeface="Arial"/>
                <a:cs typeface="Arial"/>
              </a:rPr>
              <a:t>DETERMINADA </a:t>
            </a:r>
            <a:r>
              <a:rPr sz="1800" spc="-75" dirty="0">
                <a:latin typeface="Arial"/>
                <a:cs typeface="Arial"/>
              </a:rPr>
              <a:t>( </a:t>
            </a:r>
            <a:r>
              <a:rPr sz="1800" spc="-200" dirty="0">
                <a:latin typeface="Arial"/>
                <a:cs typeface="Arial"/>
              </a:rPr>
              <a:t>UNA </a:t>
            </a:r>
            <a:r>
              <a:rPr sz="1800" spc="-195" dirty="0">
                <a:latin typeface="Arial"/>
                <a:cs typeface="Arial"/>
              </a:rPr>
              <a:t>CAMPAÑA </a:t>
            </a:r>
            <a:r>
              <a:rPr sz="1800" spc="-210" dirty="0">
                <a:latin typeface="Arial"/>
                <a:cs typeface="Arial"/>
              </a:rPr>
              <a:t>ELECTORAL </a:t>
            </a:r>
            <a:r>
              <a:rPr sz="1800" spc="-265" dirty="0">
                <a:latin typeface="Arial"/>
                <a:cs typeface="Arial"/>
              </a:rPr>
              <a:t>O </a:t>
            </a:r>
            <a:r>
              <a:rPr sz="1800" spc="-175" dirty="0">
                <a:latin typeface="Arial"/>
                <a:cs typeface="Arial"/>
              </a:rPr>
              <a:t>DE </a:t>
            </a:r>
            <a:r>
              <a:rPr sz="1800" spc="-190" dirty="0">
                <a:latin typeface="Arial"/>
                <a:cs typeface="Arial"/>
              </a:rPr>
              <a:t>VACUNACIÓN, </a:t>
            </a:r>
            <a:r>
              <a:rPr sz="1800" spc="-175" dirty="0">
                <a:latin typeface="Arial"/>
                <a:cs typeface="Arial"/>
              </a:rPr>
              <a:t>UN </a:t>
            </a:r>
            <a:r>
              <a:rPr sz="1800" spc="-215" dirty="0">
                <a:latin typeface="Arial"/>
                <a:cs typeface="Arial"/>
              </a:rPr>
              <a:t>CARTEL </a:t>
            </a:r>
            <a:r>
              <a:rPr sz="1800" spc="-170" dirty="0">
                <a:latin typeface="Arial"/>
                <a:cs typeface="Arial"/>
              </a:rPr>
              <a:t>EN EL  </a:t>
            </a:r>
            <a:r>
              <a:rPr sz="1800" spc="-240" dirty="0">
                <a:latin typeface="Arial"/>
                <a:cs typeface="Arial"/>
              </a:rPr>
              <a:t>QUE </a:t>
            </a:r>
            <a:r>
              <a:rPr sz="1800" spc="-195" dirty="0">
                <a:latin typeface="Arial"/>
                <a:cs typeface="Arial"/>
              </a:rPr>
              <a:t>SE </a:t>
            </a:r>
            <a:r>
              <a:rPr sz="1800" spc="-190" dirty="0">
                <a:latin typeface="Arial"/>
                <a:cs typeface="Arial"/>
              </a:rPr>
              <a:t>SUGIERE </a:t>
            </a:r>
            <a:r>
              <a:rPr sz="1800" spc="-240" dirty="0">
                <a:latin typeface="Arial"/>
                <a:cs typeface="Arial"/>
              </a:rPr>
              <a:t>A </a:t>
            </a:r>
            <a:r>
              <a:rPr sz="1800" spc="-180" dirty="0">
                <a:latin typeface="Arial"/>
                <a:cs typeface="Arial"/>
              </a:rPr>
              <a:t>LA </a:t>
            </a:r>
            <a:r>
              <a:rPr sz="1800" spc="-190" dirty="0">
                <a:latin typeface="Arial"/>
                <a:cs typeface="Arial"/>
              </a:rPr>
              <a:t>POBLACIÓN </a:t>
            </a:r>
            <a:r>
              <a:rPr sz="1800" spc="-204" dirty="0">
                <a:latin typeface="Arial"/>
                <a:cs typeface="Arial"/>
              </a:rPr>
              <a:t>LAVARSE </a:t>
            </a:r>
            <a:r>
              <a:rPr sz="1800" spc="-180" dirty="0">
                <a:latin typeface="Arial"/>
                <a:cs typeface="Arial"/>
              </a:rPr>
              <a:t>LAS </a:t>
            </a:r>
            <a:r>
              <a:rPr sz="1800" spc="-170" dirty="0">
                <a:latin typeface="Arial"/>
                <a:cs typeface="Arial"/>
              </a:rPr>
              <a:t>MANOS </a:t>
            </a:r>
            <a:r>
              <a:rPr sz="1800" spc="-225" dirty="0">
                <a:latin typeface="Arial"/>
                <a:cs typeface="Arial"/>
              </a:rPr>
              <a:t>CON </a:t>
            </a:r>
            <a:r>
              <a:rPr sz="1800" spc="-200" dirty="0">
                <a:latin typeface="Arial"/>
                <a:cs typeface="Arial"/>
              </a:rPr>
              <a:t>FRECUENCIA </a:t>
            </a:r>
            <a:r>
              <a:rPr sz="1800" spc="-225" dirty="0">
                <a:latin typeface="Arial"/>
                <a:cs typeface="Arial"/>
              </a:rPr>
              <a:t>PARA  </a:t>
            </a:r>
            <a:r>
              <a:rPr sz="1800" spc="-200" dirty="0">
                <a:latin typeface="Arial"/>
                <a:cs typeface="Arial"/>
              </a:rPr>
              <a:t>EVITAR </a:t>
            </a:r>
            <a:r>
              <a:rPr sz="1800" spc="-170" dirty="0">
                <a:latin typeface="Arial"/>
                <a:cs typeface="Arial"/>
              </a:rPr>
              <a:t>UN </a:t>
            </a:r>
            <a:r>
              <a:rPr sz="1800" spc="-160" dirty="0">
                <a:latin typeface="Arial"/>
                <a:cs typeface="Arial"/>
              </a:rPr>
              <a:t>VIRUS, </a:t>
            </a:r>
            <a:r>
              <a:rPr sz="1800" spc="-200" dirty="0">
                <a:latin typeface="Arial"/>
                <a:cs typeface="Arial"/>
              </a:rPr>
              <a:t>UNA </a:t>
            </a:r>
            <a:r>
              <a:rPr sz="1800" spc="-185" dirty="0">
                <a:latin typeface="Arial"/>
                <a:cs typeface="Arial"/>
              </a:rPr>
              <a:t>CAMPAÑA </a:t>
            </a:r>
            <a:r>
              <a:rPr sz="1800" spc="-170" dirty="0">
                <a:latin typeface="Arial"/>
                <a:cs typeface="Arial"/>
              </a:rPr>
              <a:t>DE </a:t>
            </a:r>
            <a:r>
              <a:rPr sz="1800" spc="-185" dirty="0">
                <a:latin typeface="Arial"/>
                <a:cs typeface="Arial"/>
              </a:rPr>
              <a:t>DONACIÓN </a:t>
            </a:r>
            <a:r>
              <a:rPr sz="1800" spc="-175" dirty="0">
                <a:latin typeface="Arial"/>
                <a:cs typeface="Arial"/>
              </a:rPr>
              <a:t>DE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200" dirty="0">
                <a:latin typeface="Arial"/>
                <a:cs typeface="Arial"/>
              </a:rPr>
              <a:t>ÓRGANOS)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250" dirty="0">
                <a:solidFill>
                  <a:srgbClr val="FF0000"/>
                </a:solidFill>
                <a:latin typeface="Arial"/>
                <a:cs typeface="Arial"/>
              </a:rPr>
              <a:t>AUNQUE </a:t>
            </a:r>
            <a:r>
              <a:rPr sz="2000" b="1" spc="-220" dirty="0">
                <a:solidFill>
                  <a:srgbClr val="FF0000"/>
                </a:solidFill>
                <a:latin typeface="Arial"/>
                <a:cs typeface="Arial"/>
              </a:rPr>
              <a:t>ES </a:t>
            </a:r>
            <a:r>
              <a:rPr sz="2000" b="1" spc="-229" dirty="0">
                <a:solidFill>
                  <a:srgbClr val="FF0000"/>
                </a:solidFill>
                <a:latin typeface="Arial"/>
                <a:cs typeface="Arial"/>
              </a:rPr>
              <a:t>FRECUENTE </a:t>
            </a:r>
            <a:r>
              <a:rPr sz="2000" b="1" spc="-270" dirty="0">
                <a:solidFill>
                  <a:srgbClr val="FF0000"/>
                </a:solidFill>
                <a:latin typeface="Arial"/>
                <a:cs typeface="Arial"/>
              </a:rPr>
              <a:t>QUE </a:t>
            </a:r>
            <a:r>
              <a:rPr sz="2000" b="1" spc="-250" dirty="0">
                <a:solidFill>
                  <a:srgbClr val="FF0000"/>
                </a:solidFill>
                <a:latin typeface="Arial"/>
                <a:cs typeface="Arial"/>
              </a:rPr>
              <a:t>LOS </a:t>
            </a:r>
            <a:r>
              <a:rPr sz="2000" b="1" spc="-185" dirty="0">
                <a:solidFill>
                  <a:srgbClr val="FF0000"/>
                </a:solidFill>
                <a:latin typeface="Arial"/>
                <a:cs typeface="Arial"/>
              </a:rPr>
              <a:t>TÉRMINOS </a:t>
            </a:r>
            <a:r>
              <a:rPr sz="2000" b="1" spc="-240" dirty="0">
                <a:solidFill>
                  <a:srgbClr val="FF0000"/>
                </a:solidFill>
                <a:latin typeface="Arial"/>
                <a:cs typeface="Arial"/>
              </a:rPr>
              <a:t>«PUBLICIDAD»</a:t>
            </a:r>
            <a:r>
              <a:rPr sz="2000" b="1" spc="-2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320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  <a:p>
            <a:pPr marL="12700" marR="34290">
              <a:lnSpc>
                <a:spcPct val="97900"/>
              </a:lnSpc>
              <a:spcBef>
                <a:spcPts val="50"/>
              </a:spcBef>
            </a:pPr>
            <a:r>
              <a:rPr sz="2000" b="1" spc="-310" dirty="0">
                <a:solidFill>
                  <a:srgbClr val="FF0000"/>
                </a:solidFill>
                <a:latin typeface="Arial"/>
                <a:cs typeface="Arial"/>
              </a:rPr>
              <a:t>«PROPAGANDA» </a:t>
            </a:r>
            <a:r>
              <a:rPr sz="2000" b="1" spc="-225" dirty="0">
                <a:solidFill>
                  <a:srgbClr val="FF0000"/>
                </a:solidFill>
                <a:latin typeface="Arial"/>
                <a:cs typeface="Arial"/>
              </a:rPr>
              <a:t>SE </a:t>
            </a:r>
            <a:r>
              <a:rPr sz="2000" b="1" spc="-210" dirty="0">
                <a:solidFill>
                  <a:srgbClr val="FF0000"/>
                </a:solidFill>
                <a:latin typeface="Arial"/>
                <a:cs typeface="Arial"/>
              </a:rPr>
              <a:t>USEN </a:t>
            </a:r>
            <a:r>
              <a:rPr sz="2000" b="1" spc="-240" dirty="0">
                <a:solidFill>
                  <a:srgbClr val="FF0000"/>
                </a:solidFill>
                <a:latin typeface="Arial"/>
                <a:cs typeface="Arial"/>
              </a:rPr>
              <a:t>COMO </a:t>
            </a:r>
            <a:r>
              <a:rPr sz="2000" b="1" spc="-150" dirty="0">
                <a:solidFill>
                  <a:srgbClr val="FF0000"/>
                </a:solidFill>
                <a:latin typeface="Arial"/>
                <a:cs typeface="Arial"/>
              </a:rPr>
              <a:t>SINÓNIMOS, </a:t>
            </a:r>
            <a:r>
              <a:rPr sz="2000" b="1" spc="-215" dirty="0">
                <a:solidFill>
                  <a:srgbClr val="FF0000"/>
                </a:solidFill>
                <a:latin typeface="Arial"/>
                <a:cs typeface="Arial"/>
              </a:rPr>
              <a:t>DEBE </a:t>
            </a:r>
            <a:r>
              <a:rPr sz="2000" b="1" spc="-260" dirty="0">
                <a:solidFill>
                  <a:srgbClr val="FF0000"/>
                </a:solidFill>
                <a:latin typeface="Arial"/>
                <a:cs typeface="Arial"/>
              </a:rPr>
              <a:t>QUEDAR </a:t>
            </a:r>
            <a:r>
              <a:rPr sz="2000" b="1" spc="-275" dirty="0">
                <a:solidFill>
                  <a:srgbClr val="FF0000"/>
                </a:solidFill>
                <a:latin typeface="Arial"/>
                <a:cs typeface="Arial"/>
              </a:rPr>
              <a:t>EXPUESTA </a:t>
            </a:r>
            <a:r>
              <a:rPr sz="2000" b="1" spc="-310" dirty="0">
                <a:solidFill>
                  <a:srgbClr val="FF0000"/>
                </a:solidFill>
                <a:latin typeface="Arial"/>
                <a:cs typeface="Arial"/>
              </a:rPr>
              <a:t>LA  </a:t>
            </a:r>
            <a:r>
              <a:rPr sz="2000" b="1" spc="-190" dirty="0">
                <a:solidFill>
                  <a:srgbClr val="FF0000"/>
                </a:solidFill>
                <a:latin typeface="Arial"/>
                <a:cs typeface="Arial"/>
              </a:rPr>
              <a:t>DIFERENCIA. </a:t>
            </a:r>
            <a:r>
              <a:rPr sz="2000" b="1" spc="-300" dirty="0">
                <a:solidFill>
                  <a:srgbClr val="FF0000"/>
                </a:solidFill>
                <a:latin typeface="Arial"/>
                <a:cs typeface="Arial"/>
              </a:rPr>
              <a:t>LA </a:t>
            </a:r>
            <a:r>
              <a:rPr sz="2000" b="1" spc="-210" dirty="0">
                <a:solidFill>
                  <a:srgbClr val="FF0000"/>
                </a:solidFill>
                <a:latin typeface="Arial"/>
                <a:cs typeface="Arial"/>
              </a:rPr>
              <a:t>PUBLICIDAD </a:t>
            </a:r>
            <a:r>
              <a:rPr sz="2000" b="1" spc="-250" dirty="0">
                <a:solidFill>
                  <a:srgbClr val="FF0000"/>
                </a:solidFill>
                <a:latin typeface="Arial"/>
                <a:cs typeface="Arial"/>
              </a:rPr>
              <a:t>OFRECE </a:t>
            </a:r>
            <a:r>
              <a:rPr sz="2000" b="1" spc="-195" dirty="0">
                <a:solidFill>
                  <a:srgbClr val="FF0000"/>
                </a:solidFill>
                <a:latin typeface="Arial"/>
                <a:cs typeface="Arial"/>
              </a:rPr>
              <a:t>UN </a:t>
            </a:r>
            <a:r>
              <a:rPr sz="2000" b="1" spc="-170" dirty="0">
                <a:solidFill>
                  <a:srgbClr val="FF0000"/>
                </a:solidFill>
                <a:latin typeface="Arial"/>
                <a:cs typeface="Arial"/>
              </a:rPr>
              <a:t>BIEN </a:t>
            </a:r>
            <a:r>
              <a:rPr sz="2000" b="1" spc="-300" dirty="0">
                <a:solidFill>
                  <a:srgbClr val="FF0000"/>
                </a:solidFill>
                <a:latin typeface="Arial"/>
                <a:cs typeface="Arial"/>
              </a:rPr>
              <a:t>O </a:t>
            </a:r>
            <a:r>
              <a:rPr sz="2000" b="1" spc="-190" dirty="0">
                <a:solidFill>
                  <a:srgbClr val="FF0000"/>
                </a:solidFill>
                <a:latin typeface="Arial"/>
                <a:cs typeface="Arial"/>
              </a:rPr>
              <a:t>SERVICIO, </a:t>
            </a:r>
            <a:r>
              <a:rPr sz="2000" b="1" spc="-200" dirty="0">
                <a:solidFill>
                  <a:srgbClr val="FF0000"/>
                </a:solidFill>
                <a:latin typeface="Arial"/>
                <a:cs typeface="Arial"/>
              </a:rPr>
              <a:t>EN </a:t>
            </a:r>
            <a:r>
              <a:rPr sz="2000" b="1" spc="-220" dirty="0">
                <a:solidFill>
                  <a:srgbClr val="FF0000"/>
                </a:solidFill>
                <a:latin typeface="Arial"/>
                <a:cs typeface="Arial"/>
              </a:rPr>
              <a:t>CAMBIO  </a:t>
            </a:r>
            <a:r>
              <a:rPr sz="2000" b="1" spc="-300" dirty="0">
                <a:solidFill>
                  <a:srgbClr val="FF0000"/>
                </a:solidFill>
                <a:latin typeface="Arial"/>
                <a:cs typeface="Arial"/>
              </a:rPr>
              <a:t>LA </a:t>
            </a:r>
            <a:r>
              <a:rPr sz="2000" b="1" spc="-280" dirty="0">
                <a:solidFill>
                  <a:srgbClr val="FF0000"/>
                </a:solidFill>
                <a:latin typeface="Arial"/>
                <a:cs typeface="Arial"/>
              </a:rPr>
              <a:t>PROPAGANDA </a:t>
            </a:r>
            <a:r>
              <a:rPr sz="2000" b="1" spc="-270" dirty="0">
                <a:solidFill>
                  <a:srgbClr val="FF0000"/>
                </a:solidFill>
                <a:latin typeface="Arial"/>
                <a:cs typeface="Arial"/>
              </a:rPr>
              <a:t>BUSCA </a:t>
            </a:r>
            <a:r>
              <a:rPr sz="2000" b="1" spc="-250" dirty="0">
                <a:solidFill>
                  <a:srgbClr val="FF0000"/>
                </a:solidFill>
                <a:latin typeface="Arial"/>
                <a:cs typeface="Arial"/>
              </a:rPr>
              <a:t>INSTALAR </a:t>
            </a:r>
            <a:r>
              <a:rPr sz="2000" b="1" spc="-245" dirty="0">
                <a:solidFill>
                  <a:srgbClr val="FF0000"/>
                </a:solidFill>
                <a:latin typeface="Arial"/>
                <a:cs typeface="Arial"/>
              </a:rPr>
              <a:t>UNA </a:t>
            </a:r>
            <a:r>
              <a:rPr sz="2000" b="1" spc="-204" dirty="0">
                <a:solidFill>
                  <a:srgbClr val="FF0000"/>
                </a:solidFill>
                <a:latin typeface="Arial"/>
                <a:cs typeface="Arial"/>
              </a:rPr>
              <a:t>IDEA </a:t>
            </a:r>
            <a:r>
              <a:rPr sz="2000" b="1" spc="-30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000" b="1" spc="-2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35" dirty="0">
                <a:solidFill>
                  <a:srgbClr val="FF0000"/>
                </a:solidFill>
                <a:latin typeface="Arial"/>
                <a:cs typeface="Arial"/>
              </a:rPr>
              <a:t>CONDUCTA</a:t>
            </a:r>
            <a:r>
              <a:rPr sz="2400" spc="-235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2538" y="5050154"/>
            <a:ext cx="9146540" cy="1807845"/>
            <a:chOff x="-2538" y="5050154"/>
            <a:chExt cx="9146540" cy="1807845"/>
          </a:xfrm>
        </p:grpSpPr>
        <p:sp>
          <p:nvSpPr>
            <p:cNvPr id="4" name="object 4"/>
            <p:cNvSpPr/>
            <p:nvPr/>
          </p:nvSpPr>
          <p:spPr>
            <a:xfrm>
              <a:off x="-2538" y="5050154"/>
              <a:ext cx="3574415" cy="1807210"/>
            </a:xfrm>
            <a:custGeom>
              <a:avLst/>
              <a:gdLst/>
              <a:ahLst/>
              <a:cxnLst/>
              <a:rect l="l" t="t" r="r" b="b"/>
              <a:pathLst>
                <a:path w="3574415" h="1807209">
                  <a:moveTo>
                    <a:pt x="2045333" y="0"/>
                  </a:moveTo>
                  <a:lnTo>
                    <a:pt x="0" y="0"/>
                  </a:lnTo>
                  <a:lnTo>
                    <a:pt x="2539" y="1807208"/>
                  </a:lnTo>
                  <a:lnTo>
                    <a:pt x="3574413" y="1807208"/>
                  </a:lnTo>
                  <a:lnTo>
                    <a:pt x="2045333" y="0"/>
                  </a:lnTo>
                  <a:close/>
                </a:path>
              </a:pathLst>
            </a:custGeom>
            <a:solidFill>
              <a:srgbClr val="F86A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-2538" y="5050789"/>
              <a:ext cx="9146540" cy="1806575"/>
            </a:xfrm>
            <a:custGeom>
              <a:avLst/>
              <a:gdLst/>
              <a:ahLst/>
              <a:cxnLst/>
              <a:rect l="l" t="t" r="r" b="b"/>
              <a:pathLst>
                <a:path w="9146540" h="1806575">
                  <a:moveTo>
                    <a:pt x="2041523" y="0"/>
                  </a:moveTo>
                  <a:lnTo>
                    <a:pt x="0" y="1806573"/>
                  </a:lnTo>
                  <a:lnTo>
                    <a:pt x="9146538" y="1806573"/>
                  </a:lnTo>
                  <a:lnTo>
                    <a:pt x="9146538" y="635"/>
                  </a:lnTo>
                  <a:lnTo>
                    <a:pt x="2041523" y="0"/>
                  </a:lnTo>
                  <a:close/>
                </a:path>
              </a:pathLst>
            </a:custGeom>
            <a:solidFill>
              <a:srgbClr val="089FD9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77072" y="6348982"/>
              <a:ext cx="566927" cy="5090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5285" y="1040129"/>
            <a:ext cx="3096895" cy="4008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5052" y="368249"/>
            <a:ext cx="730504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0" dirty="0"/>
              <a:t>PENSAR</a:t>
            </a:r>
            <a:r>
              <a:rPr spc="-155" dirty="0"/>
              <a:t> </a:t>
            </a:r>
            <a:r>
              <a:rPr spc="90" dirty="0"/>
              <a:t>LAS</a:t>
            </a:r>
            <a:r>
              <a:rPr spc="-140" dirty="0"/>
              <a:t> </a:t>
            </a:r>
            <a:r>
              <a:rPr spc="30" dirty="0"/>
              <a:t>PUBLICIDADES</a:t>
            </a:r>
            <a:r>
              <a:rPr spc="-135" dirty="0"/>
              <a:t> </a:t>
            </a:r>
            <a:r>
              <a:rPr spc="5" dirty="0"/>
              <a:t>COMO</a:t>
            </a:r>
            <a:r>
              <a:rPr spc="-150" dirty="0"/>
              <a:t> </a:t>
            </a:r>
            <a:r>
              <a:rPr spc="75" dirty="0"/>
              <a:t>DISCURSOS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37146" y="1637157"/>
            <a:ext cx="1710689" cy="3041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5715" algn="ctr">
              <a:lnSpc>
                <a:spcPct val="99900"/>
              </a:lnSpc>
              <a:spcBef>
                <a:spcPts val="100"/>
              </a:spcBef>
            </a:pPr>
            <a:r>
              <a:rPr sz="1800" b="1" spc="-210" dirty="0">
                <a:latin typeface="Arial"/>
                <a:cs typeface="Arial"/>
              </a:rPr>
              <a:t>PENSAR </a:t>
            </a:r>
            <a:r>
              <a:rPr sz="1800" b="1" spc="-229" dirty="0">
                <a:latin typeface="Arial"/>
                <a:cs typeface="Arial"/>
              </a:rPr>
              <a:t>UNA  </a:t>
            </a:r>
            <a:r>
              <a:rPr sz="1800" b="1" spc="-185" dirty="0">
                <a:latin typeface="Arial"/>
                <a:cs typeface="Arial"/>
              </a:rPr>
              <a:t>PUBLICIDAD  </a:t>
            </a:r>
            <a:r>
              <a:rPr sz="1800" b="1" spc="-210" dirty="0">
                <a:latin typeface="Arial"/>
                <a:cs typeface="Arial"/>
              </a:rPr>
              <a:t>COMO </a:t>
            </a:r>
            <a:r>
              <a:rPr sz="1800" b="1" spc="-190" dirty="0">
                <a:latin typeface="Arial"/>
                <a:cs typeface="Arial"/>
              </a:rPr>
              <a:t>DISCURSO  </a:t>
            </a:r>
            <a:r>
              <a:rPr sz="1800" b="1" spc="-170" dirty="0">
                <a:latin typeface="Arial"/>
                <a:cs typeface="Arial"/>
              </a:rPr>
              <a:t>IMPLICA  </a:t>
            </a:r>
            <a:r>
              <a:rPr sz="1800" b="1" spc="-190" dirty="0">
                <a:latin typeface="Arial"/>
                <a:cs typeface="Arial"/>
              </a:rPr>
              <a:t>COMPRENDER  </a:t>
            </a:r>
            <a:r>
              <a:rPr sz="1800" b="1" spc="-235" dirty="0">
                <a:latin typeface="Arial"/>
                <a:cs typeface="Arial"/>
              </a:rPr>
              <a:t>QUE </a:t>
            </a:r>
            <a:r>
              <a:rPr sz="1800" b="1" spc="-200" dirty="0">
                <a:latin typeface="Arial"/>
                <a:cs typeface="Arial"/>
              </a:rPr>
              <a:t>INSTALAN  </a:t>
            </a:r>
            <a:r>
              <a:rPr sz="1800" b="1" spc="-165" dirty="0">
                <a:latin typeface="Arial"/>
                <a:cs typeface="Arial"/>
              </a:rPr>
              <a:t>IDEAS,  </a:t>
            </a:r>
            <a:r>
              <a:rPr sz="1800" b="1" spc="-195" dirty="0">
                <a:latin typeface="Arial"/>
                <a:cs typeface="Arial"/>
              </a:rPr>
              <a:t>ESTEREOTIPOS,  </a:t>
            </a:r>
            <a:r>
              <a:rPr sz="1800" b="1" spc="-185" dirty="0">
                <a:latin typeface="Arial"/>
                <a:cs typeface="Arial"/>
              </a:rPr>
              <a:t>PREJUICIOS,  </a:t>
            </a:r>
            <a:r>
              <a:rPr sz="1800" b="1" spc="-195" dirty="0">
                <a:latin typeface="Arial"/>
                <a:cs typeface="Arial"/>
              </a:rPr>
              <a:t>ENTRE </a:t>
            </a:r>
            <a:r>
              <a:rPr sz="1800" b="1" spc="-240" dirty="0">
                <a:latin typeface="Arial"/>
                <a:cs typeface="Arial"/>
              </a:rPr>
              <a:t>OTRAS  </a:t>
            </a:r>
            <a:r>
              <a:rPr sz="1800" b="1" spc="-245" dirty="0">
                <a:latin typeface="Arial"/>
                <a:cs typeface="Arial"/>
              </a:rPr>
              <a:t>COSAS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77071" y="6348982"/>
            <a:ext cx="566927" cy="509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404" y="481330"/>
            <a:ext cx="8073390" cy="6375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000" b="1" spc="-265" dirty="0">
                <a:latin typeface="Arial"/>
                <a:cs typeface="Arial"/>
              </a:rPr>
              <a:t>ESTA </a:t>
            </a:r>
            <a:r>
              <a:rPr sz="2000" b="1" spc="-210" dirty="0">
                <a:latin typeface="Arial"/>
                <a:cs typeface="Arial"/>
              </a:rPr>
              <a:t>PUBLICIDAD </a:t>
            </a:r>
            <a:r>
              <a:rPr sz="2000" b="1" spc="-185" dirty="0">
                <a:latin typeface="Arial"/>
                <a:cs typeface="Arial"/>
              </a:rPr>
              <a:t>DICE </a:t>
            </a:r>
            <a:r>
              <a:rPr sz="2000" b="1" spc="-220" dirty="0">
                <a:latin typeface="Arial"/>
                <a:cs typeface="Arial"/>
              </a:rPr>
              <a:t>:¿TE </a:t>
            </a:r>
            <a:r>
              <a:rPr sz="2000" b="1" spc="-204" dirty="0">
                <a:latin typeface="Arial"/>
                <a:cs typeface="Arial"/>
              </a:rPr>
              <a:t>REFIERES </a:t>
            </a:r>
            <a:r>
              <a:rPr sz="2000" b="1" spc="-380" dirty="0">
                <a:latin typeface="Arial"/>
                <a:cs typeface="Arial"/>
              </a:rPr>
              <a:t>A </a:t>
            </a:r>
            <a:r>
              <a:rPr sz="2000" b="1" spc="-260" dirty="0">
                <a:latin typeface="Arial"/>
                <a:cs typeface="Arial"/>
              </a:rPr>
              <a:t>QUE </a:t>
            </a:r>
            <a:r>
              <a:rPr sz="2000" b="1" spc="-254" dirty="0">
                <a:latin typeface="Arial"/>
                <a:cs typeface="Arial"/>
              </a:rPr>
              <a:t>UNA </a:t>
            </a:r>
            <a:r>
              <a:rPr sz="2000" b="1" spc="-225" dirty="0">
                <a:latin typeface="Arial"/>
                <a:cs typeface="Arial"/>
              </a:rPr>
              <a:t>MUJER </a:t>
            </a:r>
            <a:r>
              <a:rPr sz="2000" b="1" spc="-195" dirty="0">
                <a:latin typeface="Arial"/>
                <a:cs typeface="Arial"/>
              </a:rPr>
              <a:t>TAMBIÉN</a:t>
            </a:r>
            <a:r>
              <a:rPr sz="2000" b="1" spc="114" dirty="0">
                <a:latin typeface="Arial"/>
                <a:cs typeface="Arial"/>
              </a:rPr>
              <a:t> </a:t>
            </a:r>
            <a:r>
              <a:rPr sz="2000" b="1" spc="-220" dirty="0">
                <a:latin typeface="Arial"/>
                <a:cs typeface="Arial"/>
              </a:rPr>
              <a:t>PUEDE</a:t>
            </a:r>
            <a:endParaRPr sz="2000">
              <a:latin typeface="Arial"/>
              <a:cs typeface="Arial"/>
            </a:endParaRPr>
          </a:p>
          <a:p>
            <a:pPr marR="266700" algn="ctr">
              <a:lnSpc>
                <a:spcPct val="100000"/>
              </a:lnSpc>
              <a:spcBef>
                <a:spcPts val="25"/>
              </a:spcBef>
            </a:pPr>
            <a:r>
              <a:rPr sz="2000" b="1" spc="-235" dirty="0">
                <a:latin typeface="Arial"/>
                <a:cs typeface="Arial"/>
              </a:rPr>
              <a:t>ABRIRLO?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2538" y="1184275"/>
            <a:ext cx="9146540" cy="5673725"/>
            <a:chOff x="-2538" y="1184275"/>
            <a:chExt cx="9146540" cy="5673725"/>
          </a:xfrm>
        </p:grpSpPr>
        <p:sp>
          <p:nvSpPr>
            <p:cNvPr id="4" name="object 4"/>
            <p:cNvSpPr/>
            <p:nvPr/>
          </p:nvSpPr>
          <p:spPr>
            <a:xfrm>
              <a:off x="-2538" y="5050154"/>
              <a:ext cx="3574415" cy="1807210"/>
            </a:xfrm>
            <a:custGeom>
              <a:avLst/>
              <a:gdLst/>
              <a:ahLst/>
              <a:cxnLst/>
              <a:rect l="l" t="t" r="r" b="b"/>
              <a:pathLst>
                <a:path w="3574415" h="1807209">
                  <a:moveTo>
                    <a:pt x="2045333" y="0"/>
                  </a:moveTo>
                  <a:lnTo>
                    <a:pt x="0" y="0"/>
                  </a:lnTo>
                  <a:lnTo>
                    <a:pt x="2539" y="1807209"/>
                  </a:lnTo>
                  <a:lnTo>
                    <a:pt x="3574413" y="1807209"/>
                  </a:lnTo>
                  <a:lnTo>
                    <a:pt x="2045333" y="0"/>
                  </a:lnTo>
                  <a:close/>
                </a:path>
              </a:pathLst>
            </a:custGeom>
            <a:solidFill>
              <a:srgbClr val="F86A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-2538" y="5050790"/>
              <a:ext cx="9146540" cy="1806575"/>
            </a:xfrm>
            <a:custGeom>
              <a:avLst/>
              <a:gdLst/>
              <a:ahLst/>
              <a:cxnLst/>
              <a:rect l="l" t="t" r="r" b="b"/>
              <a:pathLst>
                <a:path w="9146540" h="1806575">
                  <a:moveTo>
                    <a:pt x="2041523" y="0"/>
                  </a:moveTo>
                  <a:lnTo>
                    <a:pt x="0" y="1806574"/>
                  </a:lnTo>
                  <a:lnTo>
                    <a:pt x="9146538" y="1806574"/>
                  </a:lnTo>
                  <a:lnTo>
                    <a:pt x="9146538" y="635"/>
                  </a:lnTo>
                  <a:lnTo>
                    <a:pt x="2041523" y="0"/>
                  </a:lnTo>
                  <a:close/>
                </a:path>
              </a:pathLst>
            </a:custGeom>
            <a:solidFill>
              <a:srgbClr val="089FD9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11729" y="1184275"/>
              <a:ext cx="5688965" cy="40055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77072" y="6348982"/>
              <a:ext cx="566927" cy="5090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5052" y="368249"/>
            <a:ext cx="564959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90" dirty="0"/>
              <a:t>LAS </a:t>
            </a:r>
            <a:r>
              <a:rPr spc="35" dirty="0"/>
              <a:t>PUBLICIDADES </a:t>
            </a:r>
            <a:r>
              <a:rPr spc="10" dirty="0"/>
              <a:t>INSTALAN</a:t>
            </a:r>
            <a:r>
              <a:rPr spc="-640" dirty="0"/>
              <a:t> </a:t>
            </a:r>
            <a:r>
              <a:rPr spc="70" dirty="0"/>
              <a:t>IDEAS</a:t>
            </a:r>
          </a:p>
        </p:txBody>
      </p:sp>
      <p:sp>
        <p:nvSpPr>
          <p:cNvPr id="3" name="object 3"/>
          <p:cNvSpPr/>
          <p:nvPr/>
        </p:nvSpPr>
        <p:spPr>
          <a:xfrm>
            <a:off x="1310005" y="1136650"/>
            <a:ext cx="6058662" cy="3797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5052" y="368249"/>
            <a:ext cx="503110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5" dirty="0"/>
              <a:t>PUBLICIDAD </a:t>
            </a:r>
            <a:r>
              <a:rPr spc="-55" dirty="0"/>
              <a:t>CALLEJERA,</a:t>
            </a:r>
            <a:r>
              <a:rPr spc="-320" dirty="0"/>
              <a:t> </a:t>
            </a:r>
            <a:r>
              <a:rPr spc="55" dirty="0"/>
              <a:t>MURAL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5284" y="1490853"/>
            <a:ext cx="1264285" cy="249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sz="1800" spc="-229" dirty="0">
                <a:latin typeface="Arial"/>
                <a:cs typeface="Arial"/>
              </a:rPr>
              <a:t>¿QUÉ </a:t>
            </a:r>
            <a:r>
              <a:rPr sz="1800" spc="-195" dirty="0">
                <a:latin typeface="Arial"/>
                <a:cs typeface="Arial"/>
              </a:rPr>
              <a:t>NOS  </a:t>
            </a:r>
            <a:r>
              <a:rPr sz="1800" spc="-170" dirty="0">
                <a:latin typeface="Arial"/>
                <a:cs typeface="Arial"/>
              </a:rPr>
              <a:t>DICE </a:t>
            </a:r>
            <a:r>
              <a:rPr sz="1800" spc="-215" dirty="0">
                <a:latin typeface="Arial"/>
                <a:cs typeface="Arial"/>
              </a:rPr>
              <a:t>ESTA  </a:t>
            </a:r>
            <a:r>
              <a:rPr sz="1800" spc="-200" dirty="0">
                <a:latin typeface="Arial"/>
                <a:cs typeface="Arial"/>
              </a:rPr>
              <a:t>P</a:t>
            </a:r>
            <a:r>
              <a:rPr sz="1800" spc="-220" dirty="0">
                <a:latin typeface="Arial"/>
                <a:cs typeface="Arial"/>
              </a:rPr>
              <a:t>U</a:t>
            </a:r>
            <a:r>
              <a:rPr sz="1800" spc="-125" dirty="0">
                <a:latin typeface="Arial"/>
                <a:cs typeface="Arial"/>
              </a:rPr>
              <a:t>B</a:t>
            </a:r>
            <a:r>
              <a:rPr sz="1800" spc="-120" dirty="0">
                <a:latin typeface="Arial"/>
                <a:cs typeface="Arial"/>
              </a:rPr>
              <a:t>L</a:t>
            </a:r>
            <a:r>
              <a:rPr sz="1800" spc="-55" dirty="0">
                <a:latin typeface="Arial"/>
                <a:cs typeface="Arial"/>
              </a:rPr>
              <a:t>I</a:t>
            </a:r>
            <a:r>
              <a:rPr sz="1800" spc="-275" dirty="0">
                <a:latin typeface="Arial"/>
                <a:cs typeface="Arial"/>
              </a:rPr>
              <a:t>C</a:t>
            </a:r>
            <a:r>
              <a:rPr sz="1800" spc="-55" dirty="0">
                <a:latin typeface="Arial"/>
                <a:cs typeface="Arial"/>
              </a:rPr>
              <a:t>I</a:t>
            </a:r>
            <a:r>
              <a:rPr sz="1800" spc="-135" dirty="0">
                <a:latin typeface="Arial"/>
                <a:cs typeface="Arial"/>
              </a:rPr>
              <a:t>D</a:t>
            </a:r>
            <a:r>
              <a:rPr sz="1800" spc="-180" dirty="0">
                <a:latin typeface="Arial"/>
                <a:cs typeface="Arial"/>
              </a:rPr>
              <a:t>A</a:t>
            </a:r>
            <a:r>
              <a:rPr sz="1800" spc="-190" dirty="0">
                <a:latin typeface="Arial"/>
                <a:cs typeface="Arial"/>
              </a:rPr>
              <a:t>D</a:t>
            </a:r>
            <a:r>
              <a:rPr sz="1800" spc="-55" dirty="0">
                <a:latin typeface="Arial"/>
                <a:cs typeface="Arial"/>
              </a:rPr>
              <a:t>,  </a:t>
            </a:r>
            <a:r>
              <a:rPr sz="1800" spc="-114" dirty="0">
                <a:latin typeface="Arial"/>
                <a:cs typeface="Arial"/>
              </a:rPr>
              <a:t>SI </a:t>
            </a:r>
            <a:r>
              <a:rPr sz="1800" spc="-180" dirty="0">
                <a:latin typeface="Arial"/>
                <a:cs typeface="Arial"/>
              </a:rPr>
              <a:t>LA  </a:t>
            </a:r>
            <a:r>
              <a:rPr sz="1800" spc="-185" dirty="0">
                <a:latin typeface="Arial"/>
                <a:cs typeface="Arial"/>
              </a:rPr>
              <a:t>PENSAMOS  </a:t>
            </a:r>
            <a:r>
              <a:rPr sz="1800" spc="-215" dirty="0">
                <a:latin typeface="Arial"/>
                <a:cs typeface="Arial"/>
              </a:rPr>
              <a:t>COMO  </a:t>
            </a:r>
            <a:r>
              <a:rPr sz="1800" spc="-180" dirty="0">
                <a:latin typeface="Arial"/>
                <a:cs typeface="Arial"/>
              </a:rPr>
              <a:t>DISCURSO?</a:t>
            </a:r>
            <a:endParaRPr sz="1800">
              <a:latin typeface="Arial"/>
              <a:cs typeface="Arial"/>
            </a:endParaRPr>
          </a:p>
          <a:p>
            <a:pPr marL="12700" marR="15875">
              <a:lnSpc>
                <a:spcPct val="100000"/>
              </a:lnSpc>
            </a:pPr>
            <a:r>
              <a:rPr sz="1800" spc="-210" dirty="0">
                <a:latin typeface="Arial"/>
                <a:cs typeface="Arial"/>
              </a:rPr>
              <a:t>¿CUÁL </a:t>
            </a:r>
            <a:r>
              <a:rPr sz="1800" spc="-200" dirty="0">
                <a:latin typeface="Arial"/>
                <a:cs typeface="Arial"/>
              </a:rPr>
              <a:t>ES </a:t>
            </a:r>
            <a:r>
              <a:rPr sz="1800" spc="-170" dirty="0">
                <a:latin typeface="Arial"/>
                <a:cs typeface="Arial"/>
              </a:rPr>
              <a:t>EL  MENSAJE?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56144" y="1490853"/>
            <a:ext cx="1478915" cy="359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3810" algn="ctr">
              <a:lnSpc>
                <a:spcPct val="99900"/>
              </a:lnSpc>
              <a:spcBef>
                <a:spcPts val="100"/>
              </a:spcBef>
            </a:pPr>
            <a:r>
              <a:rPr sz="1800" spc="-220" dirty="0">
                <a:latin typeface="Arial"/>
                <a:cs typeface="Arial"/>
              </a:rPr>
              <a:t>JUNTO </a:t>
            </a:r>
            <a:r>
              <a:rPr sz="1800" spc="-240" dirty="0">
                <a:latin typeface="Arial"/>
                <a:cs typeface="Arial"/>
              </a:rPr>
              <a:t>A </a:t>
            </a:r>
            <a:r>
              <a:rPr sz="1800" spc="-180" dirty="0">
                <a:latin typeface="Arial"/>
                <a:cs typeface="Arial"/>
              </a:rPr>
              <a:t>LA  </a:t>
            </a:r>
            <a:r>
              <a:rPr sz="1800" spc="-150" dirty="0">
                <a:latin typeface="Arial"/>
                <a:cs typeface="Arial"/>
              </a:rPr>
              <a:t>IMAGEN </a:t>
            </a:r>
            <a:r>
              <a:rPr sz="1800" spc="-175" dirty="0">
                <a:latin typeface="Arial"/>
                <a:cs typeface="Arial"/>
              </a:rPr>
              <a:t>DE  </a:t>
            </a:r>
            <a:r>
              <a:rPr sz="1800" spc="-180" dirty="0">
                <a:latin typeface="Arial"/>
                <a:cs typeface="Arial"/>
              </a:rPr>
              <a:t>LAS </a:t>
            </a:r>
            <a:r>
              <a:rPr sz="1800" spc="-175" dirty="0">
                <a:latin typeface="Arial"/>
                <a:cs typeface="Arial"/>
              </a:rPr>
              <a:t>PIERNAS  </a:t>
            </a:r>
            <a:r>
              <a:rPr sz="1800" spc="-170" dirty="0">
                <a:latin typeface="Arial"/>
                <a:cs typeface="Arial"/>
              </a:rPr>
              <a:t>DICE </a:t>
            </a:r>
            <a:r>
              <a:rPr sz="1800" spc="-385" dirty="0">
                <a:latin typeface="Arial"/>
                <a:cs typeface="Arial"/>
              </a:rPr>
              <a:t>« </a:t>
            </a:r>
            <a:r>
              <a:rPr sz="1800" spc="-170" dirty="0">
                <a:latin typeface="Arial"/>
                <a:cs typeface="Arial"/>
              </a:rPr>
              <a:t>EL  </a:t>
            </a:r>
            <a:r>
              <a:rPr sz="1800" spc="-235" dirty="0">
                <a:latin typeface="Arial"/>
                <a:cs typeface="Arial"/>
              </a:rPr>
              <a:t>EFECTO </a:t>
            </a:r>
            <a:r>
              <a:rPr sz="1800" spc="-280" dirty="0">
                <a:latin typeface="Arial"/>
                <a:cs typeface="Arial"/>
              </a:rPr>
              <a:t>AXE»  </a:t>
            </a:r>
            <a:r>
              <a:rPr sz="1800" spc="-185" dirty="0">
                <a:latin typeface="Arial"/>
                <a:cs typeface="Arial"/>
              </a:rPr>
              <a:t>HACIENDO  </a:t>
            </a:r>
            <a:r>
              <a:rPr sz="1800" spc="-190" dirty="0">
                <a:latin typeface="Arial"/>
                <a:cs typeface="Arial"/>
              </a:rPr>
              <a:t>REFRENCIA </a:t>
            </a:r>
            <a:r>
              <a:rPr sz="1800" spc="-240" dirty="0">
                <a:latin typeface="Arial"/>
                <a:cs typeface="Arial"/>
              </a:rPr>
              <a:t>A  </a:t>
            </a:r>
            <a:r>
              <a:rPr sz="1800" spc="-195" dirty="0">
                <a:latin typeface="Arial"/>
                <a:cs typeface="Arial"/>
              </a:rPr>
              <a:t>LO </a:t>
            </a:r>
            <a:r>
              <a:rPr sz="1800" spc="-240" dirty="0">
                <a:latin typeface="Arial"/>
                <a:cs typeface="Arial"/>
              </a:rPr>
              <a:t>QUE </a:t>
            </a:r>
            <a:r>
              <a:rPr sz="1800" spc="-195" dirty="0">
                <a:latin typeface="Arial"/>
                <a:cs typeface="Arial"/>
              </a:rPr>
              <a:t>SE  </a:t>
            </a:r>
            <a:r>
              <a:rPr sz="1800" spc="-190" dirty="0">
                <a:latin typeface="Arial"/>
                <a:cs typeface="Arial"/>
              </a:rPr>
              <a:t>MUESTRA  </a:t>
            </a:r>
            <a:r>
              <a:rPr sz="1800" spc="-215" dirty="0">
                <a:latin typeface="Arial"/>
                <a:cs typeface="Arial"/>
              </a:rPr>
              <a:t>COMO </a:t>
            </a:r>
            <a:r>
              <a:rPr sz="1800" spc="-180" dirty="0">
                <a:latin typeface="Arial"/>
                <a:cs typeface="Arial"/>
              </a:rPr>
              <a:t>LA  </a:t>
            </a:r>
            <a:r>
              <a:rPr sz="1800" spc="-204" dirty="0">
                <a:latin typeface="Arial"/>
                <a:cs typeface="Arial"/>
              </a:rPr>
              <a:t>CONSECUEN-  </a:t>
            </a:r>
            <a:r>
              <a:rPr sz="1800" spc="-190" dirty="0">
                <a:latin typeface="Arial"/>
                <a:cs typeface="Arial"/>
              </a:rPr>
              <a:t>CIA </a:t>
            </a:r>
            <a:r>
              <a:rPr sz="1800" spc="-170" dirty="0">
                <a:latin typeface="Arial"/>
                <a:cs typeface="Arial"/>
              </a:rPr>
              <a:t>DE </a:t>
            </a:r>
            <a:r>
              <a:rPr sz="1800" spc="-210" dirty="0">
                <a:latin typeface="Arial"/>
                <a:cs typeface="Arial"/>
              </a:rPr>
              <a:t>USAR  </a:t>
            </a:r>
            <a:r>
              <a:rPr sz="1800" spc="-204" dirty="0">
                <a:latin typeface="Arial"/>
                <a:cs typeface="Arial"/>
              </a:rPr>
              <a:t>ESE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170" dirty="0">
                <a:latin typeface="Arial"/>
                <a:cs typeface="Arial"/>
              </a:rPr>
              <a:t>PERFUME.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96795" y="1332483"/>
            <a:ext cx="4362958" cy="32721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77071" y="6348982"/>
            <a:ext cx="566927" cy="509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5052" y="368249"/>
            <a:ext cx="7271384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5" dirty="0"/>
              <a:t>PUBLICIDAD</a:t>
            </a:r>
            <a:r>
              <a:rPr spc="-140" dirty="0"/>
              <a:t> </a:t>
            </a:r>
            <a:r>
              <a:rPr spc="50" dirty="0"/>
              <a:t>DE</a:t>
            </a:r>
            <a:r>
              <a:rPr spc="-140" dirty="0"/>
              <a:t> </a:t>
            </a:r>
            <a:r>
              <a:rPr spc="-45" dirty="0"/>
              <a:t>JABÓN</a:t>
            </a:r>
            <a:r>
              <a:rPr spc="-150" dirty="0"/>
              <a:t> </a:t>
            </a:r>
            <a:r>
              <a:rPr spc="40" dirty="0"/>
              <a:t>¿CUÁL</a:t>
            </a:r>
            <a:r>
              <a:rPr spc="-155" dirty="0"/>
              <a:t> </a:t>
            </a:r>
            <a:r>
              <a:rPr spc="114" dirty="0"/>
              <a:t>ES</a:t>
            </a:r>
            <a:r>
              <a:rPr spc="-145" dirty="0"/>
              <a:t> </a:t>
            </a:r>
            <a:r>
              <a:rPr spc="-5" dirty="0"/>
              <a:t>EL</a:t>
            </a:r>
            <a:r>
              <a:rPr spc="-155" dirty="0"/>
              <a:t> </a:t>
            </a:r>
            <a:r>
              <a:rPr spc="75" dirty="0"/>
              <a:t>MENSAJE?</a:t>
            </a:r>
          </a:p>
        </p:txBody>
      </p:sp>
      <p:sp>
        <p:nvSpPr>
          <p:cNvPr id="3" name="object 3"/>
          <p:cNvSpPr/>
          <p:nvPr/>
        </p:nvSpPr>
        <p:spPr>
          <a:xfrm>
            <a:off x="822960" y="1187450"/>
            <a:ext cx="2868929" cy="34000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81779" y="977900"/>
            <a:ext cx="2540635" cy="38105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Jabón (1)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8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10"/>
              </a:spcBef>
            </a:pPr>
            <a:r>
              <a:rPr spc="30" dirty="0"/>
              <a:t>CURSO </a:t>
            </a:r>
            <a:r>
              <a:rPr spc="65" dirty="0"/>
              <a:t>POR </a:t>
            </a:r>
            <a:r>
              <a:rPr spc="-40" dirty="0"/>
              <a:t>CORREO,</a:t>
            </a:r>
            <a:r>
              <a:rPr spc="-635" dirty="0"/>
              <a:t> </a:t>
            </a:r>
            <a:r>
              <a:rPr spc="80" dirty="0"/>
              <a:t>ESPAÑA</a:t>
            </a:r>
          </a:p>
        </p:txBody>
      </p:sp>
      <p:sp>
        <p:nvSpPr>
          <p:cNvPr id="3" name="object 3"/>
          <p:cNvSpPr/>
          <p:nvPr/>
        </p:nvSpPr>
        <p:spPr>
          <a:xfrm>
            <a:off x="1763395" y="928369"/>
            <a:ext cx="5971539" cy="3708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6086" y="368249"/>
            <a:ext cx="554101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5" dirty="0"/>
              <a:t>PUBLICIDAD</a:t>
            </a:r>
            <a:r>
              <a:rPr spc="-145" dirty="0"/>
              <a:t> </a:t>
            </a:r>
            <a:r>
              <a:rPr spc="50" dirty="0"/>
              <a:t>DE</a:t>
            </a:r>
            <a:r>
              <a:rPr spc="-145" dirty="0"/>
              <a:t> </a:t>
            </a:r>
            <a:r>
              <a:rPr spc="-55" dirty="0"/>
              <a:t>UN</a:t>
            </a:r>
            <a:r>
              <a:rPr spc="-170" dirty="0"/>
              <a:t> </a:t>
            </a:r>
            <a:r>
              <a:rPr spc="-125" dirty="0"/>
              <a:t>JUEGO</a:t>
            </a:r>
            <a:r>
              <a:rPr spc="-165" dirty="0"/>
              <a:t> </a:t>
            </a:r>
            <a:r>
              <a:rPr spc="50" dirty="0"/>
              <a:t>DE</a:t>
            </a:r>
            <a:r>
              <a:rPr spc="-140" dirty="0"/>
              <a:t> </a:t>
            </a:r>
            <a:r>
              <a:rPr spc="135" dirty="0"/>
              <a:t>MESA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1588" y="1417446"/>
            <a:ext cx="1923414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marR="29845" indent="-6985" algn="ctr">
              <a:lnSpc>
                <a:spcPct val="100000"/>
              </a:lnSpc>
              <a:spcBef>
                <a:spcPts val="100"/>
              </a:spcBef>
            </a:pPr>
            <a:r>
              <a:rPr sz="1800" spc="-225" dirty="0">
                <a:latin typeface="Arial"/>
                <a:cs typeface="Arial"/>
              </a:rPr>
              <a:t>¿</a:t>
            </a:r>
            <a:r>
              <a:rPr sz="1800" b="1" spc="-225" dirty="0">
                <a:latin typeface="Arial"/>
                <a:cs typeface="Arial"/>
              </a:rPr>
              <a:t>QUÉ </a:t>
            </a:r>
            <a:r>
              <a:rPr sz="1800" b="1" spc="-200" dirty="0">
                <a:latin typeface="Arial"/>
                <a:cs typeface="Arial"/>
              </a:rPr>
              <a:t>ASIGNACIÓN  </a:t>
            </a:r>
            <a:r>
              <a:rPr sz="1800" b="1" spc="-175" dirty="0">
                <a:latin typeface="Arial"/>
                <a:cs typeface="Arial"/>
              </a:rPr>
              <a:t>DE </a:t>
            </a:r>
            <a:r>
              <a:rPr sz="1800" b="1" spc="-215" dirty="0">
                <a:latin typeface="Arial"/>
                <a:cs typeface="Arial"/>
              </a:rPr>
              <a:t>ROLES </a:t>
            </a:r>
            <a:r>
              <a:rPr sz="1800" b="1" spc="-225" dirty="0">
                <a:latin typeface="Arial"/>
                <a:cs typeface="Arial"/>
              </a:rPr>
              <a:t>INSTALA  </a:t>
            </a:r>
            <a:r>
              <a:rPr sz="1800" b="1" spc="-170" dirty="0">
                <a:latin typeface="Arial"/>
                <a:cs typeface="Arial"/>
              </a:rPr>
              <a:t>MIENTRAS </a:t>
            </a:r>
            <a:r>
              <a:rPr sz="1800" b="1" spc="-190" dirty="0">
                <a:latin typeface="Arial"/>
                <a:cs typeface="Arial"/>
              </a:rPr>
              <a:t>VENDE  </a:t>
            </a:r>
            <a:r>
              <a:rPr sz="1800" b="1" spc="-160" dirty="0">
                <a:latin typeface="Arial"/>
                <a:cs typeface="Arial"/>
              </a:rPr>
              <a:t>UN </a:t>
            </a:r>
            <a:r>
              <a:rPr sz="1800" b="1" spc="-254" dirty="0">
                <a:latin typeface="Arial"/>
                <a:cs typeface="Arial"/>
              </a:rPr>
              <a:t>JUEGO </a:t>
            </a:r>
            <a:r>
              <a:rPr sz="1800" b="1" spc="-275" dirty="0">
                <a:latin typeface="Arial"/>
                <a:cs typeface="Arial"/>
              </a:rPr>
              <a:t>PARA </a:t>
            </a:r>
            <a:r>
              <a:rPr sz="1800" b="1" spc="-290" dirty="0">
                <a:latin typeface="Arial"/>
                <a:cs typeface="Arial"/>
              </a:rPr>
              <a:t>LA  </a:t>
            </a:r>
            <a:r>
              <a:rPr sz="1800" b="1" spc="-180" dirty="0">
                <a:latin typeface="Arial"/>
                <a:cs typeface="Arial"/>
              </a:rPr>
              <a:t>FAMILIA?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Arial"/>
              <a:cs typeface="Arial"/>
            </a:endParaRPr>
          </a:p>
          <a:p>
            <a:pPr marL="12700" marR="5080" indent="3175" algn="ctr">
              <a:lnSpc>
                <a:spcPct val="100000"/>
              </a:lnSpc>
              <a:spcBef>
                <a:spcPts val="5"/>
              </a:spcBef>
            </a:pPr>
            <a:r>
              <a:rPr sz="1800" b="1" spc="-225" dirty="0">
                <a:latin typeface="Arial"/>
                <a:cs typeface="Arial"/>
              </a:rPr>
              <a:t>¿QUÉ </a:t>
            </a:r>
            <a:r>
              <a:rPr sz="1800" b="1" spc="-190" dirty="0">
                <a:latin typeface="Arial"/>
                <a:cs typeface="Arial"/>
              </a:rPr>
              <a:t>MODELO </a:t>
            </a:r>
            <a:r>
              <a:rPr sz="1800" b="1" spc="-170" dirty="0">
                <a:latin typeface="Arial"/>
                <a:cs typeface="Arial"/>
              </a:rPr>
              <a:t>DE  </a:t>
            </a:r>
            <a:r>
              <a:rPr sz="1800" b="1" spc="-180" dirty="0">
                <a:latin typeface="Arial"/>
                <a:cs typeface="Arial"/>
              </a:rPr>
              <a:t>FAMILIA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204" dirty="0">
                <a:latin typeface="Arial"/>
                <a:cs typeface="Arial"/>
              </a:rPr>
              <a:t>MUESTRA?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3575" y="1026160"/>
            <a:ext cx="3075178" cy="39096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93307" y="1716404"/>
            <a:ext cx="2439035" cy="3315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130">
              <a:lnSpc>
                <a:spcPct val="100000"/>
              </a:lnSpc>
              <a:spcBef>
                <a:spcPts val="100"/>
              </a:spcBef>
            </a:pPr>
            <a:r>
              <a:rPr sz="1800" spc="-155" dirty="0">
                <a:latin typeface="Arial"/>
                <a:cs typeface="Arial"/>
              </a:rPr>
              <a:t>PUBLICIDAD </a:t>
            </a:r>
            <a:r>
              <a:rPr sz="1800" spc="-175" dirty="0">
                <a:latin typeface="Arial"/>
                <a:cs typeface="Arial"/>
              </a:rPr>
              <a:t>DE  </a:t>
            </a:r>
            <a:r>
              <a:rPr sz="1800" spc="-200" dirty="0">
                <a:latin typeface="Arial"/>
                <a:cs typeface="Arial"/>
              </a:rPr>
              <a:t>CORBATAS. </a:t>
            </a:r>
            <a:r>
              <a:rPr sz="1800" spc="-180" dirty="0">
                <a:latin typeface="Arial"/>
                <a:cs typeface="Arial"/>
              </a:rPr>
              <a:t>LA </a:t>
            </a:r>
            <a:r>
              <a:rPr sz="1800" spc="-204" dirty="0">
                <a:latin typeface="Arial"/>
                <a:cs typeface="Arial"/>
              </a:rPr>
              <a:t>FRASE </a:t>
            </a:r>
            <a:r>
              <a:rPr sz="1800" spc="-200" dirty="0">
                <a:latin typeface="Arial"/>
                <a:cs typeface="Arial"/>
              </a:rPr>
              <a:t>ES  </a:t>
            </a:r>
            <a:r>
              <a:rPr sz="1800" spc="-155" dirty="0">
                <a:latin typeface="Arial"/>
                <a:cs typeface="Arial"/>
              </a:rPr>
              <a:t>“MUÉSTRALE </a:t>
            </a:r>
            <a:r>
              <a:rPr sz="1800" spc="-240" dirty="0">
                <a:latin typeface="Arial"/>
                <a:cs typeface="Arial"/>
              </a:rPr>
              <a:t>A </a:t>
            </a:r>
            <a:r>
              <a:rPr sz="1800" spc="-175" dirty="0">
                <a:latin typeface="Arial"/>
                <a:cs typeface="Arial"/>
              </a:rPr>
              <a:t>ELLA  </a:t>
            </a:r>
            <a:r>
              <a:rPr sz="1800" spc="-240" dirty="0">
                <a:latin typeface="Arial"/>
                <a:cs typeface="Arial"/>
              </a:rPr>
              <a:t>QUE </a:t>
            </a:r>
            <a:r>
              <a:rPr sz="1800" spc="-200" dirty="0">
                <a:latin typeface="Arial"/>
                <a:cs typeface="Arial"/>
              </a:rPr>
              <a:t>ES </a:t>
            </a:r>
            <a:r>
              <a:rPr sz="1800" spc="-175" dirty="0">
                <a:latin typeface="Arial"/>
                <a:cs typeface="Arial"/>
              </a:rPr>
              <a:t>UN </a:t>
            </a:r>
            <a:r>
              <a:rPr sz="1800" spc="-160" dirty="0">
                <a:latin typeface="Arial"/>
                <a:cs typeface="Arial"/>
              </a:rPr>
              <a:t>MUNDO </a:t>
            </a:r>
            <a:r>
              <a:rPr sz="1800" spc="-175" dirty="0">
                <a:latin typeface="Arial"/>
                <a:cs typeface="Arial"/>
              </a:rPr>
              <a:t>DE  </a:t>
            </a:r>
            <a:r>
              <a:rPr sz="1800" spc="-135" dirty="0">
                <a:latin typeface="Arial"/>
                <a:cs typeface="Arial"/>
              </a:rPr>
              <a:t>HOMBRES”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>
              <a:latin typeface="Arial"/>
              <a:cs typeface="Arial"/>
            </a:endParaRPr>
          </a:p>
          <a:p>
            <a:pPr marL="12700" marR="5080">
              <a:lnSpc>
                <a:spcPct val="99800"/>
              </a:lnSpc>
            </a:pPr>
            <a:r>
              <a:rPr sz="1800" spc="-95" dirty="0">
                <a:latin typeface="Arial"/>
                <a:cs typeface="Arial"/>
              </a:rPr>
              <a:t>Lo </a:t>
            </a:r>
            <a:r>
              <a:rPr sz="1800" spc="-45" dirty="0">
                <a:latin typeface="Arial"/>
                <a:cs typeface="Arial"/>
              </a:rPr>
              <a:t>no verbal </a:t>
            </a:r>
            <a:r>
              <a:rPr sz="1800" spc="-50" dirty="0">
                <a:latin typeface="Arial"/>
                <a:cs typeface="Arial"/>
              </a:rPr>
              <a:t>juega </a:t>
            </a:r>
            <a:r>
              <a:rPr sz="1800" spc="-25" dirty="0">
                <a:latin typeface="Arial"/>
                <a:cs typeface="Arial"/>
              </a:rPr>
              <a:t>un  </a:t>
            </a:r>
            <a:r>
              <a:rPr sz="1800" spc="-40" dirty="0">
                <a:latin typeface="Arial"/>
                <a:cs typeface="Arial"/>
              </a:rPr>
              <a:t>papel </a:t>
            </a:r>
            <a:r>
              <a:rPr sz="1800" spc="-70" dirty="0">
                <a:latin typeface="Arial"/>
                <a:cs typeface="Arial"/>
              </a:rPr>
              <a:t>muy </a:t>
            </a:r>
            <a:r>
              <a:rPr sz="1800" spc="-20" dirty="0">
                <a:latin typeface="Arial"/>
                <a:cs typeface="Arial"/>
              </a:rPr>
              <a:t>importante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en  </a:t>
            </a:r>
            <a:r>
              <a:rPr sz="1800" spc="-25" dirty="0">
                <a:latin typeface="Arial"/>
                <a:cs typeface="Arial"/>
              </a:rPr>
              <a:t>el </a:t>
            </a:r>
            <a:r>
              <a:rPr sz="1800" spc="-45" dirty="0">
                <a:latin typeface="Arial"/>
                <a:cs typeface="Arial"/>
              </a:rPr>
              <a:t>mensaje: </a:t>
            </a:r>
            <a:r>
              <a:rPr sz="1800" spc="-25" dirty="0">
                <a:latin typeface="Arial"/>
                <a:cs typeface="Arial"/>
              </a:rPr>
              <a:t>la </a:t>
            </a:r>
            <a:r>
              <a:rPr sz="1800" spc="-35" dirty="0">
                <a:latin typeface="Arial"/>
                <a:cs typeface="Arial"/>
              </a:rPr>
              <a:t>mujer </a:t>
            </a:r>
            <a:r>
              <a:rPr sz="1800" spc="-55" dirty="0">
                <a:latin typeface="Arial"/>
                <a:cs typeface="Arial"/>
              </a:rPr>
              <a:t>de  </a:t>
            </a:r>
            <a:r>
              <a:rPr sz="1800" spc="-30" dirty="0">
                <a:latin typeface="Arial"/>
                <a:cs typeface="Arial"/>
              </a:rPr>
              <a:t>rodillas, </a:t>
            </a:r>
            <a:r>
              <a:rPr sz="1800" spc="-25" dirty="0">
                <a:latin typeface="Arial"/>
                <a:cs typeface="Arial"/>
              </a:rPr>
              <a:t>el </a:t>
            </a:r>
            <a:r>
              <a:rPr sz="1800" spc="-55" dirty="0">
                <a:latin typeface="Arial"/>
                <a:cs typeface="Arial"/>
              </a:rPr>
              <a:t>varón con </a:t>
            </a:r>
            <a:r>
              <a:rPr sz="1800" spc="-45" dirty="0">
                <a:latin typeface="Arial"/>
                <a:cs typeface="Arial"/>
              </a:rPr>
              <a:t>los  </a:t>
            </a:r>
            <a:r>
              <a:rPr sz="1800" spc="-65" dirty="0">
                <a:latin typeface="Arial"/>
                <a:cs typeface="Arial"/>
              </a:rPr>
              <a:t>brazos </a:t>
            </a:r>
            <a:r>
              <a:rPr sz="1800" spc="-30" dirty="0">
                <a:latin typeface="Arial"/>
                <a:cs typeface="Arial"/>
              </a:rPr>
              <a:t>detrás </a:t>
            </a:r>
            <a:r>
              <a:rPr sz="1800" spc="-50" dirty="0">
                <a:latin typeface="Arial"/>
                <a:cs typeface="Arial"/>
              </a:rPr>
              <a:t>de </a:t>
            </a:r>
            <a:r>
              <a:rPr sz="1800" spc="-20" dirty="0">
                <a:latin typeface="Arial"/>
                <a:cs typeface="Arial"/>
              </a:rPr>
              <a:t>la  </a:t>
            </a:r>
            <a:r>
              <a:rPr sz="1800" spc="-55" dirty="0">
                <a:latin typeface="Arial"/>
                <a:cs typeface="Arial"/>
              </a:rPr>
              <a:t>cabeza,descansando.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11095" y="1124585"/>
            <a:ext cx="3680967" cy="3898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5052" y="368249"/>
            <a:ext cx="633412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467100" algn="l"/>
              </a:tabLst>
            </a:pPr>
            <a:r>
              <a:rPr spc="5" dirty="0"/>
              <a:t>PUBL</a:t>
            </a:r>
            <a:r>
              <a:rPr spc="-10" dirty="0"/>
              <a:t>I</a:t>
            </a:r>
            <a:r>
              <a:rPr spc="-60" dirty="0"/>
              <a:t>C</a:t>
            </a:r>
            <a:r>
              <a:rPr spc="-55" dirty="0"/>
              <a:t>I</a:t>
            </a:r>
            <a:r>
              <a:rPr spc="95" dirty="0"/>
              <a:t>DAD</a:t>
            </a:r>
            <a:r>
              <a:rPr spc="-165" dirty="0"/>
              <a:t> </a:t>
            </a:r>
            <a:r>
              <a:rPr spc="50" dirty="0"/>
              <a:t>D</a:t>
            </a:r>
            <a:r>
              <a:rPr spc="60" dirty="0"/>
              <a:t>E</a:t>
            </a:r>
            <a:r>
              <a:rPr spc="-165" dirty="0"/>
              <a:t> </a:t>
            </a:r>
            <a:r>
              <a:rPr spc="-70" dirty="0"/>
              <a:t>C</a:t>
            </a:r>
            <a:r>
              <a:rPr spc="45" dirty="0"/>
              <a:t>A</a:t>
            </a:r>
            <a:r>
              <a:rPr spc="-85" dirty="0"/>
              <a:t>F</a:t>
            </a:r>
            <a:r>
              <a:rPr spc="5" dirty="0"/>
              <a:t>É</a:t>
            </a:r>
            <a:r>
              <a:rPr dirty="0"/>
              <a:t>	</a:t>
            </a:r>
            <a:r>
              <a:rPr spc="-20" dirty="0"/>
              <a:t>CH</a:t>
            </a:r>
            <a:r>
              <a:rPr spc="-30" dirty="0"/>
              <a:t>A</a:t>
            </a:r>
            <a:r>
              <a:rPr spc="80" dirty="0"/>
              <a:t>SE</a:t>
            </a:r>
            <a:r>
              <a:rPr spc="100" dirty="0"/>
              <a:t>&amp;</a:t>
            </a:r>
            <a:r>
              <a:rPr spc="130" dirty="0"/>
              <a:t>S</a:t>
            </a:r>
            <a:r>
              <a:rPr spc="150" dirty="0"/>
              <a:t>A</a:t>
            </a:r>
            <a:r>
              <a:rPr spc="25" dirty="0"/>
              <a:t>NB</a:t>
            </a:r>
            <a:r>
              <a:rPr spc="15" dirty="0"/>
              <a:t>O</a:t>
            </a:r>
            <a:r>
              <a:rPr spc="105" dirty="0"/>
              <a:t>RN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4875" y="1417446"/>
            <a:ext cx="1661160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4" dirty="0">
                <a:latin typeface="Arial"/>
                <a:cs typeface="Arial"/>
              </a:rPr>
              <a:t>TRADUCCIÓN:</a:t>
            </a:r>
            <a:endParaRPr sz="1800">
              <a:latin typeface="Arial"/>
              <a:cs typeface="Arial"/>
            </a:endParaRPr>
          </a:p>
          <a:p>
            <a:pPr marL="12700" marR="106680">
              <a:lnSpc>
                <a:spcPct val="100000"/>
              </a:lnSpc>
            </a:pPr>
            <a:r>
              <a:rPr sz="1800" b="1" spc="-200" dirty="0">
                <a:latin typeface="Arial"/>
                <a:cs typeface="Arial"/>
              </a:rPr>
              <a:t>«SI </a:t>
            </a:r>
            <a:r>
              <a:rPr sz="1800" b="1" spc="-195" dirty="0">
                <a:latin typeface="Arial"/>
                <a:cs typeface="Arial"/>
              </a:rPr>
              <a:t>SU </a:t>
            </a:r>
            <a:r>
              <a:rPr sz="1800" b="1" spc="-220" dirty="0">
                <a:latin typeface="Arial"/>
                <a:cs typeface="Arial"/>
              </a:rPr>
              <a:t>ESPOSO  </a:t>
            </a:r>
            <a:r>
              <a:rPr sz="1800" b="1" spc="-245" dirty="0">
                <a:latin typeface="Arial"/>
                <a:cs typeface="Arial"/>
              </a:rPr>
              <a:t>ALGUNA </a:t>
            </a:r>
            <a:r>
              <a:rPr sz="1800" b="1" spc="-210" dirty="0">
                <a:latin typeface="Arial"/>
                <a:cs typeface="Arial"/>
              </a:rPr>
              <a:t>VEZ </a:t>
            </a:r>
            <a:r>
              <a:rPr sz="1800" b="1" spc="-195" dirty="0">
                <a:latin typeface="Arial"/>
                <a:cs typeface="Arial"/>
              </a:rPr>
              <a:t>SE  </a:t>
            </a:r>
            <a:r>
              <a:rPr sz="1800" b="1" spc="-275" dirty="0">
                <a:latin typeface="Arial"/>
                <a:cs typeface="Arial"/>
              </a:rPr>
              <a:t>ENTERA…»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b="1" spc="-170" dirty="0">
                <a:latin typeface="Arial"/>
                <a:cs typeface="Arial"/>
              </a:rPr>
              <a:t>EN </a:t>
            </a:r>
            <a:r>
              <a:rPr sz="1800" b="1" spc="-200" dirty="0">
                <a:latin typeface="Arial"/>
                <a:cs typeface="Arial"/>
              </a:rPr>
              <a:t>REFERENCIA  </a:t>
            </a:r>
            <a:r>
              <a:rPr sz="1800" b="1" spc="-340" dirty="0">
                <a:latin typeface="Arial"/>
                <a:cs typeface="Arial"/>
              </a:rPr>
              <a:t>A </a:t>
            </a:r>
            <a:r>
              <a:rPr sz="1800" b="1" spc="-229" dirty="0">
                <a:latin typeface="Arial"/>
                <a:cs typeface="Arial"/>
              </a:rPr>
              <a:t>QUE </a:t>
            </a:r>
            <a:r>
              <a:rPr sz="1800" b="1" spc="-275" dirty="0">
                <a:latin typeface="Arial"/>
                <a:cs typeface="Arial"/>
              </a:rPr>
              <a:t>LA </a:t>
            </a:r>
            <a:r>
              <a:rPr sz="1800" b="1" spc="-204" dirty="0">
                <a:latin typeface="Arial"/>
                <a:cs typeface="Arial"/>
              </a:rPr>
              <a:t>MUJER  </a:t>
            </a:r>
            <a:r>
              <a:rPr sz="1800" b="1" spc="-185" dirty="0">
                <a:latin typeface="Arial"/>
                <a:cs typeface="Arial"/>
              </a:rPr>
              <a:t>NO </a:t>
            </a:r>
            <a:r>
              <a:rPr sz="1800" b="1" spc="-229" dirty="0">
                <a:latin typeface="Arial"/>
                <a:cs typeface="Arial"/>
              </a:rPr>
              <a:t>PRUEBA </a:t>
            </a:r>
            <a:r>
              <a:rPr sz="1800" b="1" spc="-240" dirty="0">
                <a:latin typeface="Arial"/>
                <a:cs typeface="Arial"/>
              </a:rPr>
              <a:t>QUE  </a:t>
            </a:r>
            <a:r>
              <a:rPr sz="1800" b="1" spc="-220" dirty="0">
                <a:latin typeface="Arial"/>
                <a:cs typeface="Arial"/>
              </a:rPr>
              <a:t>EL </a:t>
            </a:r>
            <a:r>
              <a:rPr sz="1800" b="1" spc="-250" dirty="0">
                <a:latin typeface="Arial"/>
                <a:cs typeface="Arial"/>
              </a:rPr>
              <a:t>CAFÉ </a:t>
            </a:r>
            <a:r>
              <a:rPr sz="1800" b="1" spc="-245" dirty="0">
                <a:latin typeface="Arial"/>
                <a:cs typeface="Arial"/>
              </a:rPr>
              <a:t>SEA  </a:t>
            </a:r>
            <a:r>
              <a:rPr sz="1800" b="1" spc="-180" dirty="0">
                <a:latin typeface="Arial"/>
                <a:cs typeface="Arial"/>
              </a:rPr>
              <a:t>BUENO, </a:t>
            </a:r>
            <a:r>
              <a:rPr sz="1800" b="1" spc="-220" dirty="0">
                <a:latin typeface="Arial"/>
                <a:cs typeface="Arial"/>
              </a:rPr>
              <a:t>ANTES  </a:t>
            </a:r>
            <a:r>
              <a:rPr sz="1800" b="1" spc="-175" dirty="0">
                <a:latin typeface="Arial"/>
                <a:cs typeface="Arial"/>
              </a:rPr>
              <a:t>DE</a:t>
            </a:r>
            <a:r>
              <a:rPr sz="1800" b="1" spc="-114" dirty="0">
                <a:latin typeface="Arial"/>
                <a:cs typeface="Arial"/>
              </a:rPr>
              <a:t> </a:t>
            </a:r>
            <a:r>
              <a:rPr sz="1800" b="1" spc="-210" dirty="0">
                <a:latin typeface="Arial"/>
                <a:cs typeface="Arial"/>
              </a:rPr>
              <a:t>COMPRARLO.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2538" y="5050154"/>
            <a:ext cx="9146540" cy="1807845"/>
            <a:chOff x="-2538" y="5050154"/>
            <a:chExt cx="9146540" cy="1807845"/>
          </a:xfrm>
        </p:grpSpPr>
        <p:sp>
          <p:nvSpPr>
            <p:cNvPr id="5" name="object 5"/>
            <p:cNvSpPr/>
            <p:nvPr/>
          </p:nvSpPr>
          <p:spPr>
            <a:xfrm>
              <a:off x="-2538" y="5050154"/>
              <a:ext cx="3574415" cy="1807210"/>
            </a:xfrm>
            <a:custGeom>
              <a:avLst/>
              <a:gdLst/>
              <a:ahLst/>
              <a:cxnLst/>
              <a:rect l="l" t="t" r="r" b="b"/>
              <a:pathLst>
                <a:path w="3574415" h="1807209">
                  <a:moveTo>
                    <a:pt x="2045333" y="0"/>
                  </a:moveTo>
                  <a:lnTo>
                    <a:pt x="0" y="0"/>
                  </a:lnTo>
                  <a:lnTo>
                    <a:pt x="2539" y="1807208"/>
                  </a:lnTo>
                  <a:lnTo>
                    <a:pt x="3574413" y="1807208"/>
                  </a:lnTo>
                  <a:lnTo>
                    <a:pt x="2045333" y="0"/>
                  </a:lnTo>
                  <a:close/>
                </a:path>
              </a:pathLst>
            </a:custGeom>
            <a:solidFill>
              <a:srgbClr val="F86A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-2538" y="5050789"/>
              <a:ext cx="9146540" cy="1806575"/>
            </a:xfrm>
            <a:custGeom>
              <a:avLst/>
              <a:gdLst/>
              <a:ahLst/>
              <a:cxnLst/>
              <a:rect l="l" t="t" r="r" b="b"/>
              <a:pathLst>
                <a:path w="9146540" h="1806575">
                  <a:moveTo>
                    <a:pt x="2041523" y="0"/>
                  </a:moveTo>
                  <a:lnTo>
                    <a:pt x="0" y="1806573"/>
                  </a:lnTo>
                  <a:lnTo>
                    <a:pt x="9146538" y="1806573"/>
                  </a:lnTo>
                  <a:lnTo>
                    <a:pt x="9146538" y="635"/>
                  </a:lnTo>
                  <a:lnTo>
                    <a:pt x="2041523" y="0"/>
                  </a:lnTo>
                  <a:close/>
                </a:path>
              </a:pathLst>
            </a:custGeom>
            <a:solidFill>
              <a:srgbClr val="089FD9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77072" y="6348982"/>
              <a:ext cx="566927" cy="5090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2555239" y="1340485"/>
            <a:ext cx="4463796" cy="31711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948" y="749630"/>
            <a:ext cx="7533640" cy="42957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  <a:tabLst>
                <a:tab pos="6436360" algn="l"/>
              </a:tabLst>
            </a:pPr>
            <a:r>
              <a:rPr sz="2800" b="1" spc="-380" dirty="0">
                <a:latin typeface="Arial"/>
                <a:cs typeface="Arial"/>
              </a:rPr>
              <a:t>LAS  </a:t>
            </a:r>
            <a:r>
              <a:rPr sz="2800" b="1" spc="-285" dirty="0">
                <a:latin typeface="Arial"/>
                <a:cs typeface="Arial"/>
              </a:rPr>
              <a:t>PUBLICIDADES  SON</a:t>
            </a:r>
            <a:r>
              <a:rPr sz="2800" b="1" spc="-525" dirty="0">
                <a:latin typeface="Arial"/>
                <a:cs typeface="Arial"/>
              </a:rPr>
              <a:t> </a:t>
            </a:r>
            <a:r>
              <a:rPr sz="2800" b="1" spc="-285" dirty="0">
                <a:latin typeface="Arial"/>
                <a:cs typeface="Arial"/>
              </a:rPr>
              <a:t>DISCURSOS</a:t>
            </a:r>
            <a:r>
              <a:rPr sz="2800" b="1" spc="-110" dirty="0">
                <a:latin typeface="Arial"/>
                <a:cs typeface="Arial"/>
              </a:rPr>
              <a:t> </a:t>
            </a:r>
            <a:r>
              <a:rPr sz="2800" b="1" spc="-360" dirty="0">
                <a:latin typeface="Arial"/>
                <a:cs typeface="Arial"/>
              </a:rPr>
              <a:t>QUE	</a:t>
            </a:r>
            <a:r>
              <a:rPr sz="2800" b="1" spc="-330" dirty="0">
                <a:latin typeface="Arial"/>
                <a:cs typeface="Arial"/>
              </a:rPr>
              <a:t>HACEN  </a:t>
            </a:r>
            <a:r>
              <a:rPr sz="2800" b="1" spc="-280" dirty="0">
                <a:latin typeface="Arial"/>
                <a:cs typeface="Arial"/>
              </a:rPr>
              <a:t>MUCHO </a:t>
            </a:r>
            <a:r>
              <a:rPr sz="2800" b="1" spc="-290" dirty="0">
                <a:latin typeface="Arial"/>
                <a:cs typeface="Arial"/>
              </a:rPr>
              <a:t>MÁS </a:t>
            </a:r>
            <a:r>
              <a:rPr sz="2800" b="1" spc="-355" dirty="0">
                <a:latin typeface="Arial"/>
                <a:cs typeface="Arial"/>
              </a:rPr>
              <a:t>QUE </a:t>
            </a:r>
            <a:r>
              <a:rPr sz="2800" b="1" spc="-290" dirty="0">
                <a:latin typeface="Arial"/>
                <a:cs typeface="Arial"/>
              </a:rPr>
              <a:t>VENDER </a:t>
            </a:r>
            <a:r>
              <a:rPr sz="2800" b="1" spc="-265" dirty="0">
                <a:latin typeface="Arial"/>
                <a:cs typeface="Arial"/>
              </a:rPr>
              <a:t>UN </a:t>
            </a:r>
            <a:r>
              <a:rPr sz="2800" b="1" spc="-345" dirty="0">
                <a:latin typeface="Arial"/>
                <a:cs typeface="Arial"/>
              </a:rPr>
              <a:t>PRODUCTO </a:t>
            </a:r>
            <a:r>
              <a:rPr sz="2800" b="1" spc="-405" dirty="0">
                <a:latin typeface="Arial"/>
                <a:cs typeface="Arial"/>
              </a:rPr>
              <a:t>O </a:t>
            </a:r>
            <a:r>
              <a:rPr sz="2800" b="1" spc="-250" dirty="0">
                <a:latin typeface="Arial"/>
                <a:cs typeface="Arial"/>
              </a:rPr>
              <a:t>UN  </a:t>
            </a:r>
            <a:r>
              <a:rPr sz="2800" b="1" spc="-260" dirty="0">
                <a:latin typeface="Arial"/>
                <a:cs typeface="Arial"/>
              </a:rPr>
              <a:t>SERVICIO. </a:t>
            </a:r>
            <a:r>
              <a:rPr sz="2800" b="1" spc="-254" dirty="0">
                <a:latin typeface="Arial"/>
                <a:cs typeface="Arial"/>
              </a:rPr>
              <a:t>EN </a:t>
            </a:r>
            <a:r>
              <a:rPr sz="2800" b="1" spc="-360" dirty="0">
                <a:latin typeface="Arial"/>
                <a:cs typeface="Arial"/>
              </a:rPr>
              <a:t>LOS </a:t>
            </a:r>
            <a:r>
              <a:rPr sz="2800" b="1" spc="-320" dirty="0">
                <a:latin typeface="Arial"/>
                <a:cs typeface="Arial"/>
              </a:rPr>
              <a:t>EJEMPLOS </a:t>
            </a:r>
            <a:r>
              <a:rPr sz="2800" b="1" spc="-310" dirty="0">
                <a:latin typeface="Arial"/>
                <a:cs typeface="Arial"/>
              </a:rPr>
              <a:t>ANTERIORES </a:t>
            </a:r>
            <a:r>
              <a:rPr sz="2800" b="1" spc="-240" dirty="0">
                <a:latin typeface="Arial"/>
                <a:cs typeface="Arial"/>
              </a:rPr>
              <a:t>VIMOS  </a:t>
            </a:r>
            <a:r>
              <a:rPr sz="2800" b="1" spc="-325" dirty="0">
                <a:latin typeface="Arial"/>
                <a:cs typeface="Arial"/>
              </a:rPr>
              <a:t>CÓMO </a:t>
            </a:r>
            <a:r>
              <a:rPr sz="2800" b="1" spc="-520" dirty="0">
                <a:latin typeface="Arial"/>
                <a:cs typeface="Arial"/>
              </a:rPr>
              <a:t>A </a:t>
            </a:r>
            <a:r>
              <a:rPr sz="2800" b="1" spc="-375" dirty="0">
                <a:latin typeface="Arial"/>
                <a:cs typeface="Arial"/>
              </a:rPr>
              <a:t>TRAVÉS </a:t>
            </a:r>
            <a:r>
              <a:rPr sz="2800" b="1" spc="-270" dirty="0">
                <a:latin typeface="Arial"/>
                <a:cs typeface="Arial"/>
              </a:rPr>
              <a:t>DE </a:t>
            </a:r>
            <a:r>
              <a:rPr sz="2800" b="1" spc="-434" dirty="0">
                <a:latin typeface="Arial"/>
                <a:cs typeface="Arial"/>
              </a:rPr>
              <a:t>LA </a:t>
            </a:r>
            <a:r>
              <a:rPr sz="2800" b="1" spc="-280" dirty="0">
                <a:latin typeface="Arial"/>
                <a:cs typeface="Arial"/>
              </a:rPr>
              <a:t>COMBINACIÓN DE  </a:t>
            </a:r>
            <a:r>
              <a:rPr sz="2800" b="1" spc="-270" dirty="0">
                <a:latin typeface="Arial"/>
                <a:cs typeface="Arial"/>
              </a:rPr>
              <a:t>IMÁGENES </a:t>
            </a:r>
            <a:r>
              <a:rPr sz="2800" b="1" spc="-434" dirty="0">
                <a:latin typeface="Arial"/>
                <a:cs typeface="Arial"/>
              </a:rPr>
              <a:t>Y </a:t>
            </a:r>
            <a:r>
              <a:rPr sz="2800" b="1" spc="-300" dirty="0">
                <a:latin typeface="Arial"/>
                <a:cs typeface="Arial"/>
              </a:rPr>
              <a:t>FRASES, </a:t>
            </a:r>
            <a:r>
              <a:rPr sz="2800" b="1" spc="-305" dirty="0">
                <a:latin typeface="Arial"/>
                <a:cs typeface="Arial"/>
              </a:rPr>
              <a:t>HAN </a:t>
            </a:r>
            <a:r>
              <a:rPr sz="2800" b="1" spc="-340" dirty="0">
                <a:latin typeface="Arial"/>
                <a:cs typeface="Arial"/>
              </a:rPr>
              <a:t>INSTALADO </a:t>
            </a:r>
            <a:r>
              <a:rPr sz="2800" b="1" spc="-315" dirty="0">
                <a:latin typeface="Arial"/>
                <a:cs typeface="Arial"/>
              </a:rPr>
              <a:t>DURANTE  </a:t>
            </a:r>
            <a:r>
              <a:rPr sz="2800" b="1" spc="-320" dirty="0">
                <a:latin typeface="Arial"/>
                <a:cs typeface="Arial"/>
              </a:rPr>
              <a:t>DÉCADAS, </a:t>
            </a:r>
            <a:r>
              <a:rPr sz="2800" b="1" spc="-434" dirty="0">
                <a:latin typeface="Arial"/>
                <a:cs typeface="Arial"/>
              </a:rPr>
              <a:t>LA </a:t>
            </a:r>
            <a:r>
              <a:rPr sz="2800" b="1" spc="-285" dirty="0">
                <a:latin typeface="Arial"/>
                <a:cs typeface="Arial"/>
              </a:rPr>
              <a:t>IDEA DE </a:t>
            </a:r>
            <a:r>
              <a:rPr sz="2800" b="1" spc="-434" dirty="0">
                <a:latin typeface="Arial"/>
                <a:cs typeface="Arial"/>
              </a:rPr>
              <a:t>LA </a:t>
            </a:r>
            <a:r>
              <a:rPr sz="2800" b="1" spc="-310" dirty="0">
                <a:latin typeface="Arial"/>
                <a:cs typeface="Arial"/>
              </a:rPr>
              <a:t>MUJER </a:t>
            </a:r>
            <a:r>
              <a:rPr sz="2800" b="1" spc="-300" dirty="0">
                <a:latin typeface="Arial"/>
                <a:cs typeface="Arial"/>
              </a:rPr>
              <a:t>LIMITADA </a:t>
            </a:r>
            <a:r>
              <a:rPr sz="2800" b="1" spc="-430" dirty="0">
                <a:latin typeface="Arial"/>
                <a:cs typeface="Arial"/>
              </a:rPr>
              <a:t>AL  </a:t>
            </a:r>
            <a:r>
              <a:rPr sz="2800" b="1" spc="-295" dirty="0">
                <a:latin typeface="Arial"/>
                <a:cs typeface="Arial"/>
              </a:rPr>
              <a:t>ÁMBITO </a:t>
            </a:r>
            <a:r>
              <a:rPr sz="2800" b="1" spc="-290" dirty="0">
                <a:latin typeface="Arial"/>
                <a:cs typeface="Arial"/>
              </a:rPr>
              <a:t>DEL </a:t>
            </a:r>
            <a:r>
              <a:rPr sz="2800" b="1" spc="-325" dirty="0">
                <a:latin typeface="Arial"/>
                <a:cs typeface="Arial"/>
              </a:rPr>
              <a:t>HOGAR, </a:t>
            </a:r>
            <a:r>
              <a:rPr sz="2800" b="1" spc="-280" dirty="0">
                <a:latin typeface="Arial"/>
                <a:cs typeface="Arial"/>
              </a:rPr>
              <a:t>SOMETIDA </a:t>
            </a:r>
            <a:r>
              <a:rPr sz="2800" b="1" spc="-520" dirty="0">
                <a:latin typeface="Arial"/>
                <a:cs typeface="Arial"/>
              </a:rPr>
              <a:t>A </a:t>
            </a:r>
            <a:r>
              <a:rPr sz="2800" b="1" spc="-390" dirty="0">
                <a:latin typeface="Arial"/>
                <a:cs typeface="Arial"/>
              </a:rPr>
              <a:t>LAS  </a:t>
            </a:r>
            <a:r>
              <a:rPr sz="2800" b="1" spc="-355" dirty="0">
                <a:latin typeface="Arial"/>
                <a:cs typeface="Arial"/>
              </a:rPr>
              <a:t>VOLUNTADES </a:t>
            </a:r>
            <a:r>
              <a:rPr sz="2800" b="1" spc="-280" dirty="0">
                <a:latin typeface="Arial"/>
                <a:cs typeface="Arial"/>
              </a:rPr>
              <a:t>MASCULINAS. </a:t>
            </a:r>
            <a:r>
              <a:rPr sz="2800" b="1" spc="-345" dirty="0">
                <a:latin typeface="Arial"/>
                <a:cs typeface="Arial"/>
              </a:rPr>
              <a:t>ANALIZADAS </a:t>
            </a:r>
            <a:r>
              <a:rPr sz="2800" b="1" spc="-260" dirty="0">
                <a:latin typeface="Arial"/>
                <a:cs typeface="Arial"/>
              </a:rPr>
              <a:t>EN </a:t>
            </a:r>
            <a:r>
              <a:rPr sz="2800" b="1" spc="-340" dirty="0">
                <a:latin typeface="Arial"/>
                <a:cs typeface="Arial"/>
              </a:rPr>
              <a:t>EL  </a:t>
            </a:r>
            <a:r>
              <a:rPr sz="2800" b="1" spc="-260" dirty="0">
                <a:latin typeface="Arial"/>
                <a:cs typeface="Arial"/>
              </a:rPr>
              <a:t>MOMENTO </a:t>
            </a:r>
            <a:r>
              <a:rPr sz="2800" b="1" spc="-270" dirty="0">
                <a:latin typeface="Arial"/>
                <a:cs typeface="Arial"/>
              </a:rPr>
              <a:t>DE </a:t>
            </a:r>
            <a:r>
              <a:rPr sz="2800" b="1" spc="-300" dirty="0">
                <a:latin typeface="Arial"/>
                <a:cs typeface="Arial"/>
              </a:rPr>
              <a:t>SU </a:t>
            </a:r>
            <a:r>
              <a:rPr sz="2800" b="1" spc="-330" dirty="0">
                <a:latin typeface="Arial"/>
                <a:cs typeface="Arial"/>
              </a:rPr>
              <a:t>CREACIÓN </a:t>
            </a:r>
            <a:r>
              <a:rPr sz="2800" b="1" spc="-229" dirty="0">
                <a:latin typeface="Arial"/>
                <a:cs typeface="Arial"/>
              </a:rPr>
              <a:t>,SE </a:t>
            </a:r>
            <a:r>
              <a:rPr sz="2800" b="1" spc="-345" dirty="0">
                <a:latin typeface="Arial"/>
                <a:cs typeface="Arial"/>
              </a:rPr>
              <a:t>TOMABAN  </a:t>
            </a:r>
            <a:r>
              <a:rPr sz="2800" b="1" spc="-285" dirty="0">
                <a:latin typeface="Arial"/>
                <a:cs typeface="Arial"/>
              </a:rPr>
              <a:t>NATURALMENTE..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77071" y="6348982"/>
            <a:ext cx="566927" cy="509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1588" y="462737"/>
            <a:ext cx="7995920" cy="3012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10"/>
              </a:spcBef>
              <a:tabLst>
                <a:tab pos="3076575" algn="l"/>
                <a:tab pos="3753485" algn="l"/>
                <a:tab pos="3887470" algn="l"/>
                <a:tab pos="4229100" algn="l"/>
              </a:tabLst>
            </a:pPr>
            <a:r>
              <a:rPr sz="2800" b="1" spc="-340" dirty="0">
                <a:latin typeface="Arial"/>
                <a:cs typeface="Arial"/>
              </a:rPr>
              <a:t>POR </a:t>
            </a:r>
            <a:r>
              <a:rPr sz="2800" b="1" spc="-335" dirty="0">
                <a:latin typeface="Arial"/>
                <a:cs typeface="Arial"/>
              </a:rPr>
              <a:t>ESO </a:t>
            </a:r>
            <a:r>
              <a:rPr sz="2800" b="1" spc="-320" dirty="0">
                <a:latin typeface="Arial"/>
                <a:cs typeface="Arial"/>
              </a:rPr>
              <a:t>ES </a:t>
            </a:r>
            <a:r>
              <a:rPr sz="2800" b="1" spc="-325" dirty="0">
                <a:latin typeface="Arial"/>
                <a:cs typeface="Arial"/>
              </a:rPr>
              <a:t>FUNDAMENTAL </a:t>
            </a:r>
            <a:r>
              <a:rPr sz="2800" b="1" spc="-340" dirty="0">
                <a:latin typeface="Arial"/>
                <a:cs typeface="Arial"/>
              </a:rPr>
              <a:t>ANALIZAR </a:t>
            </a:r>
            <a:r>
              <a:rPr sz="2800" b="1" spc="-360" dirty="0">
                <a:latin typeface="Arial"/>
                <a:cs typeface="Arial"/>
              </a:rPr>
              <a:t>LOS  </a:t>
            </a:r>
            <a:r>
              <a:rPr sz="2800" b="1" spc="-285" dirty="0">
                <a:latin typeface="Arial"/>
                <a:cs typeface="Arial"/>
              </a:rPr>
              <a:t>DISCURSOS </a:t>
            </a:r>
            <a:r>
              <a:rPr sz="2800" b="1" spc="-315" dirty="0">
                <a:latin typeface="Arial"/>
                <a:cs typeface="Arial"/>
              </a:rPr>
              <a:t>CONTEMPLANDO </a:t>
            </a:r>
            <a:r>
              <a:rPr sz="2800" b="1" spc="-300" dirty="0">
                <a:latin typeface="Arial"/>
                <a:cs typeface="Arial"/>
              </a:rPr>
              <a:t>SU </a:t>
            </a:r>
            <a:r>
              <a:rPr sz="2800" b="1" spc="-360" dirty="0">
                <a:latin typeface="Arial"/>
                <a:cs typeface="Arial"/>
              </a:rPr>
              <a:t>CONTEXTO </a:t>
            </a:r>
            <a:r>
              <a:rPr sz="2800" b="1" spc="-270" dirty="0">
                <a:latin typeface="Arial"/>
                <a:cs typeface="Arial"/>
              </a:rPr>
              <a:t>DE  </a:t>
            </a:r>
            <a:r>
              <a:rPr sz="2800" b="1" spc="-330" dirty="0">
                <a:latin typeface="Arial"/>
                <a:cs typeface="Arial"/>
              </a:rPr>
              <a:t>CREACIÓN</a:t>
            </a:r>
            <a:r>
              <a:rPr sz="2800" b="1" spc="-125" dirty="0">
                <a:latin typeface="Arial"/>
                <a:cs typeface="Arial"/>
              </a:rPr>
              <a:t> </a:t>
            </a:r>
            <a:r>
              <a:rPr sz="2800" b="1" spc="-434" dirty="0">
                <a:latin typeface="Arial"/>
                <a:cs typeface="Arial"/>
              </a:rPr>
              <a:t>Y</a:t>
            </a:r>
            <a:r>
              <a:rPr sz="2800" b="1" spc="-125" dirty="0">
                <a:latin typeface="Arial"/>
                <a:cs typeface="Arial"/>
              </a:rPr>
              <a:t> </a:t>
            </a:r>
            <a:r>
              <a:rPr sz="2800" b="1" spc="-295" dirty="0">
                <a:latin typeface="Arial"/>
                <a:cs typeface="Arial"/>
              </a:rPr>
              <a:t>CIRCULACIÓN.	</a:t>
            </a:r>
            <a:r>
              <a:rPr sz="2800" b="1" spc="-345" dirty="0">
                <a:latin typeface="Arial"/>
                <a:cs typeface="Arial"/>
              </a:rPr>
              <a:t>PORQUE </a:t>
            </a:r>
            <a:r>
              <a:rPr sz="2800" b="1" spc="-80" dirty="0">
                <a:latin typeface="Arial"/>
                <a:cs typeface="Arial"/>
              </a:rPr>
              <a:t>, </a:t>
            </a:r>
            <a:r>
              <a:rPr sz="2800" b="1" spc="-340" dirty="0">
                <a:latin typeface="Arial"/>
                <a:cs typeface="Arial"/>
              </a:rPr>
              <a:t>POR </a:t>
            </a:r>
            <a:r>
              <a:rPr sz="2800" b="1" spc="-305" dirty="0">
                <a:latin typeface="Arial"/>
                <a:cs typeface="Arial"/>
              </a:rPr>
              <a:t>EJEMPLO,  </a:t>
            </a:r>
            <a:r>
              <a:rPr sz="2800" b="1" spc="-380" dirty="0">
                <a:latin typeface="Arial"/>
                <a:cs typeface="Arial"/>
              </a:rPr>
              <a:t>LAS</a:t>
            </a:r>
            <a:r>
              <a:rPr sz="2800" b="1" spc="-105" dirty="0">
                <a:latin typeface="Arial"/>
                <a:cs typeface="Arial"/>
              </a:rPr>
              <a:t> </a:t>
            </a:r>
            <a:r>
              <a:rPr sz="2800" b="1" spc="-285" dirty="0">
                <a:latin typeface="Arial"/>
                <a:cs typeface="Arial"/>
              </a:rPr>
              <a:t>PUBLICIDADES	</a:t>
            </a:r>
            <a:r>
              <a:rPr sz="2800" b="1" spc="-355" dirty="0">
                <a:latin typeface="Arial"/>
                <a:cs typeface="Arial"/>
              </a:rPr>
              <a:t>QUE		</a:t>
            </a:r>
            <a:r>
              <a:rPr sz="2800" b="1" spc="-210" dirty="0">
                <a:latin typeface="Arial"/>
                <a:cs typeface="Arial"/>
              </a:rPr>
              <a:t>VIMOS, </a:t>
            </a:r>
            <a:r>
              <a:rPr sz="2800" b="1" spc="-315" dirty="0">
                <a:latin typeface="Arial"/>
                <a:cs typeface="Arial"/>
              </a:rPr>
              <a:t>HAN </a:t>
            </a:r>
            <a:r>
              <a:rPr sz="2800" b="1" spc="-300" dirty="0">
                <a:latin typeface="Arial"/>
                <a:cs typeface="Arial"/>
              </a:rPr>
              <a:t>COEXISTIDO  </a:t>
            </a:r>
            <a:r>
              <a:rPr sz="2800" b="1" spc="-330" dirty="0">
                <a:latin typeface="Arial"/>
                <a:cs typeface="Arial"/>
              </a:rPr>
              <a:t>CON </a:t>
            </a:r>
            <a:r>
              <a:rPr sz="2800" b="1" spc="-254" dirty="0">
                <a:latin typeface="Arial"/>
                <a:cs typeface="Arial"/>
              </a:rPr>
              <a:t>CHISTES, </a:t>
            </a:r>
            <a:r>
              <a:rPr sz="2800" b="1" spc="-285" dirty="0">
                <a:latin typeface="Arial"/>
                <a:cs typeface="Arial"/>
              </a:rPr>
              <a:t>CANCIONES, </a:t>
            </a:r>
            <a:r>
              <a:rPr sz="2800" b="1" spc="-325" dirty="0">
                <a:latin typeface="Arial"/>
                <a:cs typeface="Arial"/>
              </a:rPr>
              <a:t>TELENOVELAS, </a:t>
            </a:r>
            <a:r>
              <a:rPr sz="2800" b="1" spc="-305" dirty="0">
                <a:latin typeface="Arial"/>
                <a:cs typeface="Arial"/>
              </a:rPr>
              <a:t>ETC. </a:t>
            </a:r>
            <a:r>
              <a:rPr sz="2800" b="1" spc="-355" dirty="0">
                <a:latin typeface="Arial"/>
                <a:cs typeface="Arial"/>
              </a:rPr>
              <a:t>QUE  </a:t>
            </a:r>
            <a:r>
              <a:rPr sz="2800" b="1" spc="-330" dirty="0">
                <a:latin typeface="Arial"/>
                <a:cs typeface="Arial"/>
              </a:rPr>
              <a:t>CONSTRUYERON </a:t>
            </a:r>
            <a:r>
              <a:rPr sz="2800" b="1" spc="-270" dirty="0">
                <a:latin typeface="Arial"/>
                <a:cs typeface="Arial"/>
              </a:rPr>
              <a:t>SENTIDO </a:t>
            </a:r>
            <a:r>
              <a:rPr sz="2800" b="1" spc="-335" dirty="0">
                <a:latin typeface="Arial"/>
                <a:cs typeface="Arial"/>
              </a:rPr>
              <a:t>CON </a:t>
            </a:r>
            <a:r>
              <a:rPr sz="2800" b="1" spc="-290" dirty="0">
                <a:latin typeface="Arial"/>
                <a:cs typeface="Arial"/>
              </a:rPr>
              <a:t>IDEAS </a:t>
            </a:r>
            <a:r>
              <a:rPr sz="2800" b="1" spc="-285" dirty="0">
                <a:latin typeface="Arial"/>
                <a:cs typeface="Arial"/>
              </a:rPr>
              <a:t>DE </a:t>
            </a:r>
            <a:r>
              <a:rPr sz="2800" b="1" spc="-360" dirty="0">
                <a:latin typeface="Arial"/>
                <a:cs typeface="Arial"/>
              </a:rPr>
              <a:t>BASE  </a:t>
            </a:r>
            <a:r>
              <a:rPr sz="2800" b="1" spc="-320" dirty="0">
                <a:latin typeface="Arial"/>
                <a:cs typeface="Arial"/>
              </a:rPr>
              <a:t>SEMEJANTES</a:t>
            </a:r>
            <a:r>
              <a:rPr sz="2800" b="1" spc="-80" dirty="0">
                <a:latin typeface="Arial"/>
                <a:cs typeface="Arial"/>
              </a:rPr>
              <a:t> .</a:t>
            </a:r>
            <a:r>
              <a:rPr sz="2800" b="1" spc="-95" dirty="0">
                <a:latin typeface="Arial"/>
                <a:cs typeface="Arial"/>
              </a:rPr>
              <a:t> </a:t>
            </a:r>
            <a:r>
              <a:rPr sz="2800" b="1" spc="-330" dirty="0">
                <a:latin typeface="Arial"/>
                <a:cs typeface="Arial"/>
              </a:rPr>
              <a:t>VEAMOS	</a:t>
            </a:r>
            <a:r>
              <a:rPr sz="2800" b="1" spc="-375" dirty="0">
                <a:latin typeface="Arial"/>
                <a:cs typeface="Arial"/>
              </a:rPr>
              <a:t>SÓLO </a:t>
            </a:r>
            <a:r>
              <a:rPr sz="2800" b="1" spc="-295" dirty="0">
                <a:latin typeface="Arial"/>
                <a:cs typeface="Arial"/>
              </a:rPr>
              <a:t>UNOS</a:t>
            </a:r>
            <a:r>
              <a:rPr sz="2800" b="1" spc="-290" dirty="0">
                <a:latin typeface="Arial"/>
                <a:cs typeface="Arial"/>
              </a:rPr>
              <a:t> </a:t>
            </a:r>
            <a:r>
              <a:rPr sz="2800" b="1" spc="-365" dirty="0">
                <a:latin typeface="Arial"/>
                <a:cs typeface="Arial"/>
              </a:rPr>
              <a:t>EJEMPLOS…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844" y="694689"/>
            <a:ext cx="7560309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  <a:tabLst>
                <a:tab pos="5802630" algn="l"/>
              </a:tabLst>
            </a:pPr>
            <a:r>
              <a:rPr sz="2000" b="1" spc="-240" dirty="0">
                <a:latin typeface="Arial"/>
                <a:cs typeface="Arial"/>
              </a:rPr>
              <a:t>VEAMOS </a:t>
            </a:r>
            <a:r>
              <a:rPr sz="2000" b="1" spc="-235" dirty="0">
                <a:latin typeface="Arial"/>
                <a:cs typeface="Arial"/>
              </a:rPr>
              <a:t>CÓMO </a:t>
            </a:r>
            <a:r>
              <a:rPr sz="2000" b="1" spc="-210" dirty="0">
                <a:latin typeface="Arial"/>
                <a:cs typeface="Arial"/>
              </a:rPr>
              <a:t>PODEMOS </a:t>
            </a:r>
            <a:r>
              <a:rPr sz="2000" b="1" spc="-235" dirty="0">
                <a:latin typeface="Arial"/>
                <a:cs typeface="Arial"/>
              </a:rPr>
              <a:t>PENSAR </a:t>
            </a:r>
            <a:r>
              <a:rPr sz="2000" b="1" spc="-254" dirty="0">
                <a:latin typeface="Arial"/>
                <a:cs typeface="Arial"/>
              </a:rPr>
              <a:t>«CHISTES» </a:t>
            </a:r>
            <a:r>
              <a:rPr sz="2000" b="1" spc="-235" dirty="0">
                <a:latin typeface="Arial"/>
                <a:cs typeface="Arial"/>
              </a:rPr>
              <a:t>COMO </a:t>
            </a:r>
            <a:r>
              <a:rPr sz="2000" b="1" spc="-210" dirty="0">
                <a:latin typeface="Arial"/>
                <a:cs typeface="Arial"/>
              </a:rPr>
              <a:t>DISCURSOS </a:t>
            </a:r>
            <a:r>
              <a:rPr sz="2000" b="1" spc="-260" dirty="0">
                <a:latin typeface="Arial"/>
                <a:cs typeface="Arial"/>
              </a:rPr>
              <a:t>QUE  </a:t>
            </a:r>
            <a:r>
              <a:rPr sz="2000" b="1" spc="-240" dirty="0">
                <a:latin typeface="Arial"/>
                <a:cs typeface="Arial"/>
              </a:rPr>
              <a:t>INSTALAN  </a:t>
            </a:r>
            <a:r>
              <a:rPr sz="2000" b="1" spc="-320" dirty="0">
                <a:latin typeface="Arial"/>
                <a:cs typeface="Arial"/>
              </a:rPr>
              <a:t>Y  </a:t>
            </a:r>
            <a:r>
              <a:rPr sz="2000" b="1" spc="-190" dirty="0">
                <a:latin typeface="Arial"/>
                <a:cs typeface="Arial"/>
              </a:rPr>
              <a:t>LEGITIMAN </a:t>
            </a:r>
            <a:r>
              <a:rPr sz="2000" b="1" spc="-210" dirty="0">
                <a:latin typeface="Arial"/>
                <a:cs typeface="Arial"/>
              </a:rPr>
              <a:t>IDEAS </a:t>
            </a:r>
            <a:r>
              <a:rPr sz="2000" b="1" spc="-60" dirty="0">
                <a:latin typeface="Arial"/>
                <a:cs typeface="Arial"/>
              </a:rPr>
              <a:t>, </a:t>
            </a:r>
            <a:r>
              <a:rPr sz="2000" b="1" spc="-200" dirty="0">
                <a:latin typeface="Arial"/>
                <a:cs typeface="Arial"/>
              </a:rPr>
              <a:t>EN </a:t>
            </a:r>
            <a:r>
              <a:rPr sz="2000" b="1" spc="-195" dirty="0">
                <a:latin typeface="Arial"/>
                <a:cs typeface="Arial"/>
              </a:rPr>
              <a:t> </a:t>
            </a:r>
            <a:r>
              <a:rPr sz="2000" b="1" spc="-254" dirty="0">
                <a:latin typeface="Arial"/>
                <a:cs typeface="Arial"/>
              </a:rPr>
              <a:t>ALGUNOS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270" dirty="0">
                <a:latin typeface="Arial"/>
                <a:cs typeface="Arial"/>
              </a:rPr>
              <a:t>CASOS	</a:t>
            </a:r>
            <a:r>
              <a:rPr sz="2000" b="1" spc="-235" dirty="0">
                <a:latin typeface="Arial"/>
                <a:cs typeface="Arial"/>
              </a:rPr>
              <a:t>CONDENABLES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71775" y="1901825"/>
            <a:ext cx="4094353" cy="2974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9030" y="194817"/>
            <a:ext cx="5414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25" dirty="0">
                <a:latin typeface="Arial"/>
                <a:cs typeface="Arial"/>
              </a:rPr>
              <a:t>¿QUÉ </a:t>
            </a:r>
            <a:r>
              <a:rPr sz="1800" b="1" spc="-204" dirty="0">
                <a:latin typeface="Arial"/>
                <a:cs typeface="Arial"/>
              </a:rPr>
              <a:t>SUCEDE </a:t>
            </a:r>
            <a:r>
              <a:rPr sz="1800" b="1" spc="-215" dirty="0">
                <a:latin typeface="Arial"/>
                <a:cs typeface="Arial"/>
              </a:rPr>
              <a:t>CON </a:t>
            </a:r>
            <a:r>
              <a:rPr sz="1800" b="1" spc="-220" dirty="0">
                <a:latin typeface="Arial"/>
                <a:cs typeface="Arial"/>
              </a:rPr>
              <a:t>EL </a:t>
            </a:r>
            <a:r>
              <a:rPr sz="1800" b="1" spc="-180" dirty="0">
                <a:latin typeface="Arial"/>
                <a:cs typeface="Arial"/>
              </a:rPr>
              <a:t>HUMOR </a:t>
            </a:r>
            <a:r>
              <a:rPr sz="1800" b="1" spc="-285" dirty="0">
                <a:latin typeface="Arial"/>
                <a:cs typeface="Arial"/>
              </a:rPr>
              <a:t>Y </a:t>
            </a:r>
            <a:r>
              <a:rPr sz="1800" b="1" spc="-220" dirty="0">
                <a:latin typeface="Arial"/>
                <a:cs typeface="Arial"/>
              </a:rPr>
              <a:t>EL </a:t>
            </a:r>
            <a:r>
              <a:rPr sz="1800" b="1" spc="-250" dirty="0">
                <a:latin typeface="Arial"/>
                <a:cs typeface="Arial"/>
              </a:rPr>
              <a:t>PASO </a:t>
            </a:r>
            <a:r>
              <a:rPr sz="1800" b="1" spc="-190" dirty="0">
                <a:latin typeface="Arial"/>
                <a:cs typeface="Arial"/>
              </a:rPr>
              <a:t>DEL</a:t>
            </a:r>
            <a:r>
              <a:rPr sz="1800" b="1" spc="-220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TIEMPO?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2538" y="557530"/>
            <a:ext cx="9146540" cy="6300470"/>
            <a:chOff x="-2538" y="557530"/>
            <a:chExt cx="9146540" cy="6300470"/>
          </a:xfrm>
        </p:grpSpPr>
        <p:sp>
          <p:nvSpPr>
            <p:cNvPr id="4" name="object 4"/>
            <p:cNvSpPr/>
            <p:nvPr/>
          </p:nvSpPr>
          <p:spPr>
            <a:xfrm>
              <a:off x="-2538" y="5050155"/>
              <a:ext cx="3574415" cy="1807210"/>
            </a:xfrm>
            <a:custGeom>
              <a:avLst/>
              <a:gdLst/>
              <a:ahLst/>
              <a:cxnLst/>
              <a:rect l="l" t="t" r="r" b="b"/>
              <a:pathLst>
                <a:path w="3574415" h="1807209">
                  <a:moveTo>
                    <a:pt x="2045333" y="0"/>
                  </a:moveTo>
                  <a:lnTo>
                    <a:pt x="0" y="0"/>
                  </a:lnTo>
                  <a:lnTo>
                    <a:pt x="2539" y="1807208"/>
                  </a:lnTo>
                  <a:lnTo>
                    <a:pt x="3574413" y="1807208"/>
                  </a:lnTo>
                  <a:lnTo>
                    <a:pt x="2045333" y="0"/>
                  </a:lnTo>
                  <a:close/>
                </a:path>
              </a:pathLst>
            </a:custGeom>
            <a:solidFill>
              <a:srgbClr val="F86A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-2538" y="5050789"/>
              <a:ext cx="9146540" cy="1806575"/>
            </a:xfrm>
            <a:custGeom>
              <a:avLst/>
              <a:gdLst/>
              <a:ahLst/>
              <a:cxnLst/>
              <a:rect l="l" t="t" r="r" b="b"/>
              <a:pathLst>
                <a:path w="9146540" h="1806575">
                  <a:moveTo>
                    <a:pt x="2041523" y="0"/>
                  </a:moveTo>
                  <a:lnTo>
                    <a:pt x="0" y="1806573"/>
                  </a:lnTo>
                  <a:lnTo>
                    <a:pt x="9146538" y="1806573"/>
                  </a:lnTo>
                  <a:lnTo>
                    <a:pt x="9146538" y="635"/>
                  </a:lnTo>
                  <a:lnTo>
                    <a:pt x="2041523" y="0"/>
                  </a:lnTo>
                  <a:close/>
                </a:path>
              </a:pathLst>
            </a:custGeom>
            <a:solidFill>
              <a:srgbClr val="089FD9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57170" y="557530"/>
              <a:ext cx="3701415" cy="46266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77072" y="6348982"/>
              <a:ext cx="566927" cy="5090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9263" y="338074"/>
            <a:ext cx="608901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220" dirty="0">
                <a:latin typeface="Arial"/>
                <a:cs typeface="Arial"/>
              </a:rPr>
              <a:t>PREJUICIOS </a:t>
            </a:r>
            <a:r>
              <a:rPr sz="2000" b="1" spc="-260" dirty="0">
                <a:latin typeface="Arial"/>
                <a:cs typeface="Arial"/>
              </a:rPr>
              <a:t>QUE </a:t>
            </a:r>
            <a:r>
              <a:rPr sz="2000" b="1" spc="-215" dirty="0">
                <a:latin typeface="Arial"/>
                <a:cs typeface="Arial"/>
              </a:rPr>
              <a:t>SE </a:t>
            </a:r>
            <a:r>
              <a:rPr sz="2000" b="1" spc="-225" dirty="0">
                <a:latin typeface="Arial"/>
                <a:cs typeface="Arial"/>
              </a:rPr>
              <a:t>INSTALAN </a:t>
            </a:r>
            <a:r>
              <a:rPr sz="2000" b="1" spc="-380" dirty="0">
                <a:latin typeface="Arial"/>
                <a:cs typeface="Arial"/>
              </a:rPr>
              <a:t>A </a:t>
            </a:r>
            <a:r>
              <a:rPr sz="2000" b="1" spc="-265" dirty="0">
                <a:latin typeface="Arial"/>
                <a:cs typeface="Arial"/>
              </a:rPr>
              <a:t>TRAVÉS </a:t>
            </a:r>
            <a:r>
              <a:rPr sz="2000" b="1" spc="-190" dirty="0">
                <a:latin typeface="Arial"/>
                <a:cs typeface="Arial"/>
              </a:rPr>
              <a:t>DE</a:t>
            </a:r>
            <a:r>
              <a:rPr sz="2000" b="1" spc="-145" dirty="0">
                <a:latin typeface="Arial"/>
                <a:cs typeface="Arial"/>
              </a:rPr>
              <a:t> </a:t>
            </a:r>
            <a:r>
              <a:rPr sz="2000" b="1" spc="-204" dirty="0">
                <a:latin typeface="Arial"/>
                <a:cs typeface="Arial"/>
              </a:rPr>
              <a:t>DISCURSOS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03350" y="908685"/>
            <a:ext cx="6932676" cy="3865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4875" y="756030"/>
            <a:ext cx="7942580" cy="2993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814445" algn="l"/>
              </a:tabLst>
            </a:pPr>
            <a:r>
              <a:rPr sz="2400" spc="-310" dirty="0">
                <a:latin typeface="Arial"/>
                <a:cs typeface="Arial"/>
              </a:rPr>
              <a:t>PARA  </a:t>
            </a:r>
            <a:r>
              <a:rPr sz="2400" spc="-245" dirty="0">
                <a:latin typeface="Arial"/>
                <a:cs typeface="Arial"/>
              </a:rPr>
              <a:t>ENTENDER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280" dirty="0">
                <a:latin typeface="Arial"/>
                <a:cs typeface="Arial"/>
              </a:rPr>
              <a:t>CÓMO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70" dirty="0">
                <a:latin typeface="Arial"/>
                <a:cs typeface="Arial"/>
              </a:rPr>
              <a:t>LOS	</a:t>
            </a:r>
            <a:r>
              <a:rPr sz="2400" spc="-235" dirty="0">
                <a:latin typeface="Arial"/>
                <a:cs typeface="Arial"/>
              </a:rPr>
              <a:t>DIFERENTES </a:t>
            </a:r>
            <a:r>
              <a:rPr sz="2400" spc="-245" dirty="0">
                <a:latin typeface="Arial"/>
                <a:cs typeface="Arial"/>
              </a:rPr>
              <a:t>DISCURSOS </a:t>
            </a:r>
            <a:r>
              <a:rPr sz="2400" spc="-310" dirty="0">
                <a:latin typeface="Arial"/>
                <a:cs typeface="Arial"/>
              </a:rPr>
              <a:t>QUE  </a:t>
            </a:r>
            <a:r>
              <a:rPr sz="2400" spc="-245" dirty="0">
                <a:latin typeface="Arial"/>
                <a:cs typeface="Arial"/>
              </a:rPr>
              <a:t>CIRCULAN </a:t>
            </a:r>
            <a:r>
              <a:rPr sz="2400" spc="-285" dirty="0">
                <a:latin typeface="Arial"/>
                <a:cs typeface="Arial"/>
              </a:rPr>
              <a:t>VAN </a:t>
            </a:r>
            <a:r>
              <a:rPr sz="2400" spc="-280" dirty="0">
                <a:latin typeface="Arial"/>
                <a:cs typeface="Arial"/>
              </a:rPr>
              <a:t>CONSTRUYENDO </a:t>
            </a:r>
            <a:r>
              <a:rPr sz="2400" spc="-254" dirty="0">
                <a:latin typeface="Arial"/>
                <a:cs typeface="Arial"/>
              </a:rPr>
              <a:t>LA </a:t>
            </a:r>
            <a:r>
              <a:rPr sz="2400" spc="-235" dirty="0">
                <a:latin typeface="Arial"/>
                <a:cs typeface="Arial"/>
              </a:rPr>
              <a:t>MANERA </a:t>
            </a:r>
            <a:r>
              <a:rPr sz="2400" spc="-245" dirty="0">
                <a:latin typeface="Arial"/>
                <a:cs typeface="Arial"/>
              </a:rPr>
              <a:t>DE </a:t>
            </a:r>
            <a:r>
              <a:rPr sz="2400" spc="-254" dirty="0">
                <a:latin typeface="Arial"/>
                <a:cs typeface="Arial"/>
              </a:rPr>
              <a:t>PENSAR </a:t>
            </a:r>
            <a:r>
              <a:rPr sz="2400" spc="-380" dirty="0">
                <a:latin typeface="Arial"/>
                <a:cs typeface="Arial"/>
              </a:rPr>
              <a:t>Y  </a:t>
            </a:r>
            <a:r>
              <a:rPr sz="2400" spc="-320" dirty="0">
                <a:latin typeface="Arial"/>
                <a:cs typeface="Arial"/>
              </a:rPr>
              <a:t>ACTUAR </a:t>
            </a:r>
            <a:r>
              <a:rPr sz="2400" spc="-235" dirty="0">
                <a:latin typeface="Arial"/>
                <a:cs typeface="Arial"/>
              </a:rPr>
              <a:t>DE </a:t>
            </a:r>
            <a:r>
              <a:rPr sz="2400" spc="-240" dirty="0">
                <a:latin typeface="Arial"/>
                <a:cs typeface="Arial"/>
              </a:rPr>
              <a:t>LAS DIVERSAS </a:t>
            </a:r>
            <a:r>
              <a:rPr sz="2400" spc="-245" dirty="0">
                <a:latin typeface="Arial"/>
                <a:cs typeface="Arial"/>
              </a:rPr>
              <a:t>GENERACIONES, </a:t>
            </a:r>
            <a:r>
              <a:rPr sz="2400" spc="-280" dirty="0">
                <a:latin typeface="Arial"/>
                <a:cs typeface="Arial"/>
              </a:rPr>
              <a:t>LOS </a:t>
            </a:r>
            <a:r>
              <a:rPr sz="2400" spc="-229" dirty="0">
                <a:latin typeface="Arial"/>
                <a:cs typeface="Arial"/>
              </a:rPr>
              <a:t>INVITAMOS </a:t>
            </a:r>
            <a:r>
              <a:rPr sz="2400" spc="-320" dirty="0">
                <a:latin typeface="Arial"/>
                <a:cs typeface="Arial"/>
              </a:rPr>
              <a:t>A  </a:t>
            </a:r>
            <a:r>
              <a:rPr sz="2400" spc="-285" dirty="0">
                <a:latin typeface="Arial"/>
                <a:cs typeface="Arial"/>
              </a:rPr>
              <a:t>ESCUCHAR </a:t>
            </a:r>
            <a:r>
              <a:rPr sz="2400" spc="-310" dirty="0">
                <a:latin typeface="Arial"/>
                <a:cs typeface="Arial"/>
              </a:rPr>
              <a:t>ESTAS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235" dirty="0">
                <a:latin typeface="Arial"/>
                <a:cs typeface="Arial"/>
              </a:rPr>
              <a:t>CANCIONES.</a:t>
            </a:r>
            <a:endParaRPr sz="2400" dirty="0">
              <a:latin typeface="Arial"/>
              <a:cs typeface="Arial"/>
            </a:endParaRPr>
          </a:p>
          <a:p>
            <a:pPr marL="12700" marR="3935729">
              <a:lnSpc>
                <a:spcPts val="2660"/>
              </a:lnSpc>
              <a:spcBef>
                <a:spcPts val="490"/>
              </a:spcBef>
            </a:pPr>
            <a:r>
              <a:rPr sz="2400" u="heavy" spc="-7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https://youtu.be/QJG_LkQJSYs </a:t>
            </a:r>
            <a:r>
              <a:rPr sz="2400" spc="-75" dirty="0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5"/>
              </a:rPr>
              <a:t>https://youtu.be/J-Dnk37b5do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u="heavy" spc="-1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6"/>
              </a:rPr>
              <a:t>https://</a:t>
            </a:r>
            <a:r>
              <a:rPr sz="2400" u="heavy" spc="-15" dirty="0" smtClean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6"/>
              </a:rPr>
              <a:t>youtu.be/My2ic8RXpeo</a:t>
            </a:r>
            <a:r>
              <a:rPr lang="es-AR" sz="2400" u="heavy" spc="-15" dirty="0" smtClean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</a:rPr>
              <a:t>   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AUDIO DIAPOSITIVA 17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5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716" y="530097"/>
            <a:ext cx="8356600" cy="3093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10" dirty="0">
                <a:solidFill>
                  <a:srgbClr val="303030"/>
                </a:solidFill>
                <a:latin typeface="Arial"/>
                <a:cs typeface="Arial"/>
              </a:rPr>
              <a:t>EJEMPLOS </a:t>
            </a:r>
            <a:r>
              <a:rPr sz="1800" b="1" i="1" spc="-325" dirty="0">
                <a:solidFill>
                  <a:srgbClr val="303030"/>
                </a:solidFill>
                <a:latin typeface="Arial"/>
                <a:cs typeface="Arial"/>
              </a:rPr>
              <a:t>DE </a:t>
            </a:r>
            <a:r>
              <a:rPr sz="1800" b="1" i="1" spc="-280" dirty="0">
                <a:solidFill>
                  <a:srgbClr val="303030"/>
                </a:solidFill>
                <a:latin typeface="Arial"/>
                <a:cs typeface="Arial"/>
              </a:rPr>
              <a:t>LETRA( </a:t>
            </a:r>
            <a:r>
              <a:rPr sz="1800" b="1" i="1" spc="-325" dirty="0">
                <a:solidFill>
                  <a:srgbClr val="303030"/>
                </a:solidFill>
                <a:latin typeface="Arial"/>
                <a:cs typeface="Arial"/>
              </a:rPr>
              <a:t>GÉNEROS </a:t>
            </a:r>
            <a:r>
              <a:rPr sz="1800" b="1" i="1" spc="-305" dirty="0">
                <a:solidFill>
                  <a:srgbClr val="303030"/>
                </a:solidFill>
                <a:latin typeface="Arial"/>
                <a:cs typeface="Arial"/>
              </a:rPr>
              <a:t>Y </a:t>
            </a:r>
            <a:r>
              <a:rPr sz="1800" b="1" i="1" spc="-320" dirty="0">
                <a:solidFill>
                  <a:srgbClr val="303030"/>
                </a:solidFill>
                <a:latin typeface="Arial"/>
                <a:cs typeface="Arial"/>
              </a:rPr>
              <a:t>ÉPOCAS </a:t>
            </a:r>
            <a:r>
              <a:rPr sz="1800" b="1" i="1" spc="-280" dirty="0">
                <a:solidFill>
                  <a:srgbClr val="303030"/>
                </a:solidFill>
                <a:latin typeface="Arial"/>
                <a:cs typeface="Arial"/>
              </a:rPr>
              <a:t>VARIADAS, </a:t>
            </a:r>
            <a:r>
              <a:rPr sz="1800" b="1" i="1" spc="-285" dirty="0">
                <a:solidFill>
                  <a:srgbClr val="303030"/>
                </a:solidFill>
                <a:latin typeface="Arial"/>
                <a:cs typeface="Arial"/>
              </a:rPr>
              <a:t>EL </a:t>
            </a:r>
            <a:r>
              <a:rPr sz="1800" b="1" i="1" spc="-315" dirty="0">
                <a:solidFill>
                  <a:srgbClr val="303030"/>
                </a:solidFill>
                <a:latin typeface="Arial"/>
                <a:cs typeface="Arial"/>
              </a:rPr>
              <a:t>MENSAJE </a:t>
            </a:r>
            <a:r>
              <a:rPr sz="1800" b="1" i="1" spc="-310" dirty="0">
                <a:solidFill>
                  <a:srgbClr val="303030"/>
                </a:solidFill>
                <a:latin typeface="Arial"/>
                <a:cs typeface="Arial"/>
              </a:rPr>
              <a:t>ES </a:t>
            </a:r>
            <a:r>
              <a:rPr sz="1800" b="1" i="1" spc="-285" dirty="0">
                <a:solidFill>
                  <a:srgbClr val="303030"/>
                </a:solidFill>
                <a:latin typeface="Arial"/>
                <a:cs typeface="Arial"/>
              </a:rPr>
              <a:t>EL</a:t>
            </a:r>
            <a:r>
              <a:rPr sz="1800" b="1" i="1" spc="-275" dirty="0">
                <a:solidFill>
                  <a:srgbClr val="303030"/>
                </a:solidFill>
                <a:latin typeface="Arial"/>
                <a:cs typeface="Arial"/>
              </a:rPr>
              <a:t> </a:t>
            </a:r>
            <a:r>
              <a:rPr sz="1800" b="1" i="1" spc="-285" dirty="0">
                <a:solidFill>
                  <a:srgbClr val="303030"/>
                </a:solidFill>
                <a:latin typeface="Arial"/>
                <a:cs typeface="Arial"/>
              </a:rPr>
              <a:t>MISMO)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215" dirty="0">
                <a:solidFill>
                  <a:srgbClr val="303030"/>
                </a:solidFill>
                <a:latin typeface="Arial"/>
                <a:cs typeface="Arial"/>
              </a:rPr>
              <a:t>“Tepegovida </a:t>
            </a:r>
            <a:r>
              <a:rPr sz="1800" spc="-225" dirty="0">
                <a:solidFill>
                  <a:srgbClr val="303030"/>
                </a:solidFill>
                <a:latin typeface="Arial"/>
                <a:cs typeface="Arial"/>
              </a:rPr>
              <a:t>mía.Tepego </a:t>
            </a:r>
            <a:r>
              <a:rPr sz="1800" spc="-220" dirty="0">
                <a:solidFill>
                  <a:srgbClr val="303030"/>
                </a:solidFill>
                <a:latin typeface="Arial"/>
                <a:cs typeface="Arial"/>
              </a:rPr>
              <a:t>caradura, </a:t>
            </a:r>
            <a:r>
              <a:rPr sz="1800" spc="-204" dirty="0">
                <a:solidFill>
                  <a:srgbClr val="303030"/>
                </a:solidFill>
                <a:latin typeface="Arial"/>
                <a:cs typeface="Arial"/>
              </a:rPr>
              <a:t>Túmeserássiemprefiel </a:t>
            </a:r>
            <a:r>
              <a:rPr sz="1800" spc="-195" dirty="0">
                <a:solidFill>
                  <a:srgbClr val="303030"/>
                </a:solidFill>
                <a:latin typeface="Arial"/>
                <a:cs typeface="Arial"/>
              </a:rPr>
              <a:t>porquesipartoelbastón </a:t>
            </a:r>
            <a:r>
              <a:rPr sz="1800" spc="-204" dirty="0">
                <a:solidFill>
                  <a:srgbClr val="303030"/>
                </a:solidFill>
                <a:latin typeface="Arial"/>
                <a:cs typeface="Arial"/>
              </a:rPr>
              <a:t>Tedoydiezmilpuntapiés </a:t>
            </a:r>
            <a:r>
              <a:rPr sz="1800" spc="-270" dirty="0">
                <a:solidFill>
                  <a:srgbClr val="303030"/>
                </a:solidFill>
                <a:latin typeface="Arial"/>
                <a:cs typeface="Arial"/>
              </a:rPr>
              <a:t>en  </a:t>
            </a:r>
            <a:r>
              <a:rPr sz="1800" spc="-160" dirty="0">
                <a:solidFill>
                  <a:srgbClr val="303030"/>
                </a:solidFill>
                <a:latin typeface="Arial"/>
                <a:cs typeface="Arial"/>
              </a:rPr>
              <a:t>un </a:t>
            </a:r>
            <a:r>
              <a:rPr sz="1800" spc="-114" dirty="0">
                <a:solidFill>
                  <a:srgbClr val="303030"/>
                </a:solidFill>
                <a:latin typeface="Arial"/>
                <a:cs typeface="Arial"/>
              </a:rPr>
              <a:t>riñón.“ </a:t>
            </a:r>
            <a:r>
              <a:rPr sz="1800" spc="-130" dirty="0">
                <a:solidFill>
                  <a:srgbClr val="303030"/>
                </a:solidFill>
                <a:latin typeface="Arial"/>
                <a:cs typeface="Arial"/>
              </a:rPr>
              <a:t>Emilio El</a:t>
            </a:r>
            <a:r>
              <a:rPr sz="1800" spc="105" dirty="0">
                <a:solidFill>
                  <a:srgbClr val="303030"/>
                </a:solidFill>
                <a:latin typeface="Arial"/>
                <a:cs typeface="Arial"/>
              </a:rPr>
              <a:t> </a:t>
            </a:r>
            <a:r>
              <a:rPr sz="1800" spc="-155" dirty="0">
                <a:solidFill>
                  <a:srgbClr val="303030"/>
                </a:solidFill>
                <a:latin typeface="Arial"/>
                <a:cs typeface="Arial"/>
              </a:rPr>
              <a:t>Moro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Arial"/>
              <a:cs typeface="Arial"/>
            </a:endParaRPr>
          </a:p>
          <a:p>
            <a:pPr marL="12700">
              <a:lnSpc>
                <a:spcPts val="2090"/>
              </a:lnSpc>
              <a:spcBef>
                <a:spcPts val="5"/>
              </a:spcBef>
            </a:pPr>
            <a:r>
              <a:rPr sz="1800" spc="-5" dirty="0">
                <a:solidFill>
                  <a:srgbClr val="202020"/>
                </a:solidFill>
                <a:latin typeface="Verdana"/>
                <a:cs typeface="Verdana"/>
              </a:rPr>
              <a:t>“Ella </a:t>
            </a:r>
            <a:r>
              <a:rPr sz="1800" dirty="0">
                <a:solidFill>
                  <a:srgbClr val="202020"/>
                </a:solidFill>
                <a:latin typeface="Verdana"/>
                <a:cs typeface="Verdana"/>
              </a:rPr>
              <a:t>es mi gata y </a:t>
            </a:r>
            <a:r>
              <a:rPr sz="1800" spc="-5" dirty="0">
                <a:solidFill>
                  <a:srgbClr val="202020"/>
                </a:solidFill>
                <a:latin typeface="Verdana"/>
                <a:cs typeface="Verdana"/>
              </a:rPr>
              <a:t>yo </a:t>
            </a:r>
            <a:r>
              <a:rPr sz="1800" spc="5" dirty="0">
                <a:solidFill>
                  <a:srgbClr val="202020"/>
                </a:solidFill>
                <a:latin typeface="Verdana"/>
                <a:cs typeface="Verdana"/>
              </a:rPr>
              <a:t>su gato, </a:t>
            </a:r>
            <a:r>
              <a:rPr sz="1800" dirty="0">
                <a:solidFill>
                  <a:srgbClr val="202020"/>
                </a:solidFill>
                <a:latin typeface="Verdana"/>
                <a:cs typeface="Verdana"/>
              </a:rPr>
              <a:t>quiere </a:t>
            </a:r>
            <a:r>
              <a:rPr sz="1800" spc="-5" dirty="0">
                <a:solidFill>
                  <a:srgbClr val="202020"/>
                </a:solidFill>
                <a:latin typeface="Verdana"/>
                <a:cs typeface="Verdana"/>
              </a:rPr>
              <a:t>que </a:t>
            </a:r>
            <a:r>
              <a:rPr sz="1800" dirty="0">
                <a:solidFill>
                  <a:srgbClr val="202020"/>
                </a:solidFill>
                <a:latin typeface="Verdana"/>
                <a:cs typeface="Verdana"/>
              </a:rPr>
              <a:t>le </a:t>
            </a:r>
            <a:r>
              <a:rPr sz="1800" spc="-5" dirty="0">
                <a:solidFill>
                  <a:srgbClr val="202020"/>
                </a:solidFill>
                <a:latin typeface="Verdana"/>
                <a:cs typeface="Verdana"/>
              </a:rPr>
              <a:t>aplique </a:t>
            </a:r>
            <a:r>
              <a:rPr sz="1800" spc="-10" dirty="0">
                <a:solidFill>
                  <a:srgbClr val="202020"/>
                </a:solidFill>
                <a:latin typeface="Verdana"/>
                <a:cs typeface="Verdana"/>
              </a:rPr>
              <a:t>el</a:t>
            </a:r>
            <a:r>
              <a:rPr sz="1800" spc="-12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202020"/>
                </a:solidFill>
                <a:latin typeface="Verdana"/>
                <a:cs typeface="Verdana"/>
              </a:rPr>
              <a:t>maltrato”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ts val="2090"/>
              </a:lnSpc>
            </a:pPr>
            <a:r>
              <a:rPr sz="1800" spc="-10" dirty="0">
                <a:solidFill>
                  <a:srgbClr val="202020"/>
                </a:solidFill>
                <a:latin typeface="Verdana"/>
                <a:cs typeface="Verdana"/>
              </a:rPr>
              <a:t>Juanka</a:t>
            </a:r>
            <a:r>
              <a:rPr sz="1800" spc="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202020"/>
                </a:solidFill>
                <a:latin typeface="Verdana"/>
                <a:cs typeface="Verdana"/>
              </a:rPr>
              <a:t>&amp;Ozuna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200">
              <a:latin typeface="Verdana"/>
              <a:cs typeface="Verdana"/>
            </a:endParaRPr>
          </a:p>
          <a:p>
            <a:pPr marL="12700" marR="589915">
              <a:lnSpc>
                <a:spcPct val="99500"/>
              </a:lnSpc>
              <a:spcBef>
                <a:spcPts val="1945"/>
              </a:spcBef>
            </a:pPr>
            <a:r>
              <a:rPr sz="1800" spc="-5" dirty="0">
                <a:latin typeface="Arial"/>
                <a:cs typeface="Arial"/>
              </a:rPr>
              <a:t>“Todos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cada uno </a:t>
            </a:r>
            <a:r>
              <a:rPr sz="1800" spc="-1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los días,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5" dirty="0">
                <a:latin typeface="Arial"/>
                <a:cs typeface="Arial"/>
              </a:rPr>
              <a:t>cada </a:t>
            </a:r>
            <a:r>
              <a:rPr sz="1800" dirty="0">
                <a:latin typeface="Arial"/>
                <a:cs typeface="Arial"/>
              </a:rPr>
              <a:t>palabra que </a:t>
            </a:r>
            <a:r>
              <a:rPr sz="1800" spc="-5" dirty="0">
                <a:latin typeface="Arial"/>
                <a:cs typeface="Arial"/>
              </a:rPr>
              <a:t>digas, cada </a:t>
            </a:r>
            <a:r>
              <a:rPr sz="1800" dirty="0">
                <a:latin typeface="Arial"/>
                <a:cs typeface="Arial"/>
              </a:rPr>
              <a:t>juego que  juegues, </a:t>
            </a:r>
            <a:r>
              <a:rPr sz="1800" spc="-5" dirty="0">
                <a:latin typeface="Arial"/>
                <a:cs typeface="Arial"/>
              </a:rPr>
              <a:t>cada noche que </a:t>
            </a:r>
            <a:r>
              <a:rPr sz="1800" spc="-10" dirty="0">
                <a:latin typeface="Arial"/>
                <a:cs typeface="Arial"/>
              </a:rPr>
              <a:t>te </a:t>
            </a:r>
            <a:r>
              <a:rPr sz="1800" spc="-5" dirty="0">
                <a:latin typeface="Arial"/>
                <a:cs typeface="Arial"/>
              </a:rPr>
              <a:t>quedes, </a:t>
            </a:r>
            <a:r>
              <a:rPr sz="1800" dirty="0">
                <a:latin typeface="Arial"/>
                <a:cs typeface="Arial"/>
              </a:rPr>
              <a:t>te </a:t>
            </a:r>
            <a:r>
              <a:rPr sz="1800" spc="-5" dirty="0">
                <a:latin typeface="Arial"/>
                <a:cs typeface="Arial"/>
              </a:rPr>
              <a:t>estaré vigilando. Oh, </a:t>
            </a:r>
            <a:r>
              <a:rPr sz="1800" dirty="0">
                <a:latin typeface="Arial"/>
                <a:cs typeface="Arial"/>
              </a:rPr>
              <a:t>¿no </a:t>
            </a:r>
            <a:r>
              <a:rPr sz="1800" spc="-5" dirty="0">
                <a:latin typeface="Arial"/>
                <a:cs typeface="Arial"/>
              </a:rPr>
              <a:t>puedes ver  </a:t>
            </a:r>
            <a:r>
              <a:rPr sz="1800" dirty="0">
                <a:latin typeface="Arial"/>
                <a:cs typeface="Arial"/>
              </a:rPr>
              <a:t>que </a:t>
            </a:r>
            <a:r>
              <a:rPr sz="1800" spc="-10" dirty="0">
                <a:latin typeface="Arial"/>
                <a:cs typeface="Arial"/>
              </a:rPr>
              <a:t>tú </a:t>
            </a:r>
            <a:r>
              <a:rPr sz="1800" spc="-5" dirty="0">
                <a:latin typeface="Arial"/>
                <a:cs typeface="Arial"/>
              </a:rPr>
              <a:t>me perteneces?“The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police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1252" y="685927"/>
            <a:ext cx="7138034" cy="2218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  <a:tabLst>
                <a:tab pos="3921125" algn="l"/>
                <a:tab pos="4015740" algn="l"/>
                <a:tab pos="5957570" algn="l"/>
              </a:tabLst>
            </a:pPr>
            <a:r>
              <a:rPr sz="2400" b="1" spc="-295" dirty="0">
                <a:latin typeface="Arial"/>
                <a:cs typeface="Arial"/>
              </a:rPr>
              <a:t>VAMOS </a:t>
            </a:r>
            <a:r>
              <a:rPr sz="2400" b="1" spc="-290" dirty="0">
                <a:latin typeface="Arial"/>
                <a:cs typeface="Arial"/>
              </a:rPr>
              <a:t>CON </a:t>
            </a:r>
            <a:r>
              <a:rPr sz="2400" b="1" spc="-360" dirty="0">
                <a:latin typeface="Arial"/>
                <a:cs typeface="Arial"/>
              </a:rPr>
              <a:t>OTRA </a:t>
            </a:r>
            <a:r>
              <a:rPr sz="2400" b="1" spc="-254" dirty="0">
                <a:latin typeface="Arial"/>
                <a:cs typeface="Arial"/>
              </a:rPr>
              <a:t>TEMÁTICA. </a:t>
            </a:r>
            <a:r>
              <a:rPr sz="2400" b="1" spc="-265" dirty="0">
                <a:latin typeface="Arial"/>
                <a:cs typeface="Arial"/>
              </a:rPr>
              <a:t>ES </a:t>
            </a:r>
            <a:r>
              <a:rPr sz="2400" b="1" spc="-245" dirty="0">
                <a:latin typeface="Arial"/>
                <a:cs typeface="Arial"/>
              </a:rPr>
              <a:t>MUY </a:t>
            </a:r>
            <a:r>
              <a:rPr sz="2400" b="1" spc="-275" dirty="0">
                <a:latin typeface="Arial"/>
                <a:cs typeface="Arial"/>
              </a:rPr>
              <a:t>FRECUENTE </a:t>
            </a:r>
            <a:r>
              <a:rPr sz="2400" b="1" spc="-305" dirty="0">
                <a:latin typeface="Arial"/>
                <a:cs typeface="Arial"/>
              </a:rPr>
              <a:t>QUE  </a:t>
            </a:r>
            <a:r>
              <a:rPr sz="2400" b="1" spc="-325" dirty="0">
                <a:latin typeface="Arial"/>
                <a:cs typeface="Arial"/>
              </a:rPr>
              <a:t>LAS </a:t>
            </a:r>
            <a:r>
              <a:rPr sz="2400" b="1" spc="-245" dirty="0">
                <a:latin typeface="Arial"/>
                <a:cs typeface="Arial"/>
              </a:rPr>
              <a:t>PUBLICIDADES </a:t>
            </a:r>
            <a:r>
              <a:rPr sz="2400" b="1" spc="-295" dirty="0">
                <a:latin typeface="Arial"/>
                <a:cs typeface="Arial"/>
              </a:rPr>
              <a:t>APELEN </a:t>
            </a:r>
            <a:r>
              <a:rPr sz="2400" b="1" spc="-450" dirty="0">
                <a:latin typeface="Arial"/>
                <a:cs typeface="Arial"/>
              </a:rPr>
              <a:t>A </a:t>
            </a:r>
            <a:r>
              <a:rPr sz="2400" b="1" spc="-370" dirty="0">
                <a:latin typeface="Arial"/>
                <a:cs typeface="Arial"/>
              </a:rPr>
              <a:t>LA </a:t>
            </a:r>
            <a:r>
              <a:rPr sz="2400" b="1" spc="-215" dirty="0">
                <a:latin typeface="Arial"/>
                <a:cs typeface="Arial"/>
              </a:rPr>
              <a:t>SENSIBILIDAD </a:t>
            </a:r>
            <a:r>
              <a:rPr sz="2400" b="1" spc="-380" dirty="0">
                <a:latin typeface="Arial"/>
                <a:cs typeface="Arial"/>
              </a:rPr>
              <a:t>Y </a:t>
            </a:r>
            <a:r>
              <a:rPr sz="2400" b="1" spc="-450" dirty="0">
                <a:latin typeface="Arial"/>
                <a:cs typeface="Arial"/>
              </a:rPr>
              <a:t>A </a:t>
            </a:r>
            <a:r>
              <a:rPr sz="2400" b="1" spc="-325" dirty="0">
                <a:latin typeface="Arial"/>
                <a:cs typeface="Arial"/>
              </a:rPr>
              <a:t>LAS  </a:t>
            </a:r>
            <a:r>
              <a:rPr sz="2400" b="1" spc="-240" dirty="0">
                <a:latin typeface="Arial"/>
                <a:cs typeface="Arial"/>
              </a:rPr>
              <a:t>EMOCIONES  </a:t>
            </a:r>
            <a:r>
              <a:rPr sz="2400" b="1" spc="-375" dirty="0">
                <a:latin typeface="Arial"/>
                <a:cs typeface="Arial"/>
              </a:rPr>
              <a:t>PARA  </a:t>
            </a:r>
            <a:r>
              <a:rPr sz="2400" b="1" spc="-225" dirty="0">
                <a:latin typeface="Arial"/>
                <a:cs typeface="Arial"/>
              </a:rPr>
              <a:t>VENDER.</a:t>
            </a:r>
            <a:r>
              <a:rPr sz="2400" b="1" spc="-380" dirty="0">
                <a:latin typeface="Arial"/>
                <a:cs typeface="Arial"/>
              </a:rPr>
              <a:t> </a:t>
            </a:r>
            <a:r>
              <a:rPr sz="2400" b="1" spc="-315" dirty="0">
                <a:latin typeface="Arial"/>
                <a:cs typeface="Arial"/>
              </a:rPr>
              <a:t>LOS</a:t>
            </a:r>
            <a:r>
              <a:rPr sz="2400" b="1" spc="-100" dirty="0">
                <a:latin typeface="Arial"/>
                <a:cs typeface="Arial"/>
              </a:rPr>
              <a:t> </a:t>
            </a:r>
            <a:r>
              <a:rPr sz="2400" b="1" spc="-229" dirty="0">
                <a:latin typeface="Arial"/>
                <a:cs typeface="Arial"/>
              </a:rPr>
              <a:t>MOMENTOS	</a:t>
            </a:r>
            <a:r>
              <a:rPr sz="2400" b="1" spc="-235" dirty="0">
                <a:latin typeface="Arial"/>
                <a:cs typeface="Arial"/>
              </a:rPr>
              <a:t>DE  </a:t>
            </a:r>
            <a:r>
              <a:rPr sz="2400" b="1" spc="-265" dirty="0">
                <a:latin typeface="Arial"/>
                <a:cs typeface="Arial"/>
              </a:rPr>
              <a:t>COMPETENCIAS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290" dirty="0">
                <a:latin typeface="Arial"/>
                <a:cs typeface="Arial"/>
              </a:rPr>
              <a:t>DEPORTIVAS	</a:t>
            </a:r>
            <a:r>
              <a:rPr sz="2400" b="1" spc="-254" dirty="0">
                <a:latin typeface="Arial"/>
                <a:cs typeface="Arial"/>
              </a:rPr>
              <a:t>SUELEN </a:t>
            </a:r>
            <a:r>
              <a:rPr sz="2400" b="1" spc="-325" dirty="0">
                <a:latin typeface="Arial"/>
                <a:cs typeface="Arial"/>
              </a:rPr>
              <a:t>DEJAR  </a:t>
            </a:r>
            <a:r>
              <a:rPr sz="2400" b="1" spc="-320" dirty="0">
                <a:latin typeface="Arial"/>
                <a:cs typeface="Arial"/>
              </a:rPr>
              <a:t>EXPUESTAS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spc="-325" dirty="0">
                <a:latin typeface="Arial"/>
                <a:cs typeface="Arial"/>
              </a:rPr>
              <a:t>LAS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315" dirty="0">
                <a:latin typeface="Arial"/>
                <a:cs typeface="Arial"/>
              </a:rPr>
              <a:t>ESTRATEGIAS		</a:t>
            </a:r>
            <a:r>
              <a:rPr sz="2400" b="1" spc="-235" dirty="0">
                <a:latin typeface="Arial"/>
                <a:cs typeface="Arial"/>
              </a:rPr>
              <a:t>DE </a:t>
            </a:r>
            <a:r>
              <a:rPr sz="2400" b="1" spc="-325" dirty="0">
                <a:latin typeface="Arial"/>
                <a:cs typeface="Arial"/>
              </a:rPr>
              <a:t>LAS </a:t>
            </a:r>
            <a:r>
              <a:rPr sz="2400" b="1" spc="-270" dirty="0">
                <a:latin typeface="Arial"/>
                <a:cs typeface="Arial"/>
              </a:rPr>
              <a:t>COMPAÑÍAS  </a:t>
            </a:r>
            <a:r>
              <a:rPr sz="2400" b="1" spc="-260" dirty="0">
                <a:latin typeface="Arial"/>
                <a:cs typeface="Arial"/>
              </a:rPr>
              <a:t>PUBLICITARIAS. </a:t>
            </a:r>
            <a:r>
              <a:rPr sz="2400" b="1" spc="-300" dirty="0">
                <a:latin typeface="Arial"/>
                <a:cs typeface="Arial"/>
              </a:rPr>
              <a:t>VEAN </a:t>
            </a:r>
            <a:r>
              <a:rPr sz="2400" b="1" spc="-305" dirty="0">
                <a:latin typeface="Arial"/>
                <a:cs typeface="Arial"/>
              </a:rPr>
              <a:t>ESTOS</a:t>
            </a:r>
            <a:r>
              <a:rPr sz="2400" b="1" spc="-190" dirty="0">
                <a:latin typeface="Arial"/>
                <a:cs typeface="Arial"/>
              </a:rPr>
              <a:t> </a:t>
            </a:r>
            <a:r>
              <a:rPr sz="2400" b="1" spc="-285" dirty="0">
                <a:latin typeface="Arial"/>
                <a:cs typeface="Arial"/>
              </a:rPr>
              <a:t>CASOS.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3068" y="383794"/>
            <a:ext cx="3155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MIREN </a:t>
            </a:r>
            <a:r>
              <a:rPr sz="1800" spc="-240" dirty="0">
                <a:latin typeface="Arial"/>
                <a:cs typeface="Arial"/>
              </a:rPr>
              <a:t>ESTAS </a:t>
            </a:r>
            <a:r>
              <a:rPr sz="1800" spc="-160" dirty="0">
                <a:latin typeface="Arial"/>
                <a:cs typeface="Arial"/>
              </a:rPr>
              <a:t>PUBLICIDADES</a:t>
            </a:r>
            <a:r>
              <a:rPr sz="1800" spc="-185" dirty="0">
                <a:latin typeface="Arial"/>
                <a:cs typeface="Arial"/>
              </a:rPr>
              <a:t> </a:t>
            </a:r>
            <a:r>
              <a:rPr sz="1800" spc="-190" dirty="0"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44415" y="383794"/>
            <a:ext cx="2180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15" dirty="0">
                <a:latin typeface="Arial"/>
                <a:cs typeface="Arial"/>
              </a:rPr>
              <a:t>FAMOSA </a:t>
            </a:r>
            <a:r>
              <a:rPr sz="1800" spc="-145" dirty="0">
                <a:latin typeface="Arial"/>
                <a:cs typeface="Arial"/>
              </a:rPr>
              <a:t>BEBIDA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225" dirty="0">
                <a:latin typeface="Arial"/>
                <a:cs typeface="Arial"/>
              </a:rPr>
              <a:t>COLA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3068" y="1207134"/>
            <a:ext cx="7388225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3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2"/>
              </a:rPr>
              <a:t>https://youtu.be/KN8XSqLWEfU</a:t>
            </a:r>
            <a:endParaRPr sz="1800">
              <a:latin typeface="Arial"/>
              <a:cs typeface="Arial"/>
            </a:endParaRPr>
          </a:p>
          <a:p>
            <a:pPr marL="12700" marR="4410710">
              <a:lnSpc>
                <a:spcPct val="200100"/>
              </a:lnSpc>
            </a:pPr>
            <a:r>
              <a:rPr sz="1800" u="sng" spc="-2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h</a:t>
            </a:r>
            <a:r>
              <a:rPr sz="1800" u="sng" spc="1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tt</a:t>
            </a:r>
            <a:r>
              <a:rPr sz="1800" u="sng" spc="2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p</a:t>
            </a:r>
            <a:r>
              <a:rPr sz="1800" u="sng" spc="-7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s</a:t>
            </a:r>
            <a:r>
              <a:rPr sz="1800" u="sng" spc="-4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:</a:t>
            </a:r>
            <a:r>
              <a:rPr sz="1800" u="sng" spc="12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//</a:t>
            </a:r>
            <a:r>
              <a:rPr sz="1800" u="sng" spc="21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y</a:t>
            </a:r>
            <a:r>
              <a:rPr sz="1800" u="sng" spc="-5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o</a:t>
            </a:r>
            <a:r>
              <a:rPr sz="1800" u="sng" spc="-4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u</a:t>
            </a:r>
            <a:r>
              <a:rPr sz="1800" u="sng" spc="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t</a:t>
            </a:r>
            <a:r>
              <a:rPr sz="1800" u="sng" spc="-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u</a:t>
            </a:r>
            <a:r>
              <a:rPr sz="1800" u="sng" spc="-5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.</a:t>
            </a:r>
            <a:r>
              <a:rPr sz="1800" u="sng" spc="-4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b</a:t>
            </a:r>
            <a:r>
              <a:rPr sz="1800" u="sng" spc="6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e/7</a:t>
            </a:r>
            <a:r>
              <a:rPr sz="1800" u="sng" spc="6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q</a:t>
            </a:r>
            <a:r>
              <a:rPr sz="1800" u="sng" spc="-1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r</a:t>
            </a:r>
            <a:r>
              <a:rPr sz="1800" u="sng" spc="-2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u</a:t>
            </a:r>
            <a:r>
              <a:rPr sz="1800" u="sng" spc="-4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b</a:t>
            </a:r>
            <a:r>
              <a:rPr sz="1800" u="sng" spc="-5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4ce</a:t>
            </a:r>
            <a:r>
              <a:rPr sz="1800" u="sng" spc="-1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_</a:t>
            </a:r>
            <a:r>
              <a:rPr sz="1800" u="sng" spc="-14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-</a:t>
            </a:r>
            <a:r>
              <a:rPr sz="1800" u="sng" spc="-7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w </a:t>
            </a:r>
            <a:r>
              <a:rPr sz="1800" spc="-45" dirty="0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sz="1800" u="sng" spc="-1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https://youtu.be/sJIcKx4ZkL4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spc="-229" dirty="0">
                <a:latin typeface="Arial"/>
                <a:cs typeface="Arial"/>
              </a:rPr>
              <a:t>¿QUÉ </a:t>
            </a:r>
            <a:r>
              <a:rPr sz="1800" spc="-160" dirty="0">
                <a:latin typeface="Arial"/>
                <a:cs typeface="Arial"/>
              </a:rPr>
              <a:t>SENTIMIENTOS </a:t>
            </a:r>
            <a:r>
              <a:rPr sz="1800" spc="-170" dirty="0">
                <a:latin typeface="Arial"/>
                <a:cs typeface="Arial"/>
              </a:rPr>
              <a:t>LES </a:t>
            </a:r>
            <a:r>
              <a:rPr sz="1800" spc="-220" dirty="0">
                <a:latin typeface="Arial"/>
                <a:cs typeface="Arial"/>
              </a:rPr>
              <a:t>PROVOCARON? </a:t>
            </a:r>
            <a:r>
              <a:rPr sz="1800" spc="-155" dirty="0">
                <a:latin typeface="Arial"/>
                <a:cs typeface="Arial"/>
              </a:rPr>
              <a:t>¡¡¡CASI </a:t>
            </a:r>
            <a:r>
              <a:rPr sz="1800" spc="-175" dirty="0">
                <a:latin typeface="Arial"/>
                <a:cs typeface="Arial"/>
              </a:rPr>
              <a:t>PODRÍAMOS </a:t>
            </a:r>
            <a:r>
              <a:rPr sz="1800" spc="-165" dirty="0">
                <a:latin typeface="Arial"/>
                <a:cs typeface="Arial"/>
              </a:rPr>
              <a:t>AFIRMAR </a:t>
            </a:r>
            <a:r>
              <a:rPr sz="1800" spc="-240" dirty="0">
                <a:latin typeface="Arial"/>
                <a:cs typeface="Arial"/>
              </a:rPr>
              <a:t>QUE  </a:t>
            </a:r>
            <a:r>
              <a:rPr sz="1800" spc="-180" dirty="0">
                <a:latin typeface="Arial"/>
                <a:cs typeface="Arial"/>
              </a:rPr>
              <a:t>LA </a:t>
            </a:r>
            <a:r>
              <a:rPr sz="1800" spc="-150" dirty="0">
                <a:latin typeface="Arial"/>
                <a:cs typeface="Arial"/>
              </a:rPr>
              <a:t>BEBIDA </a:t>
            </a:r>
            <a:r>
              <a:rPr sz="1800" spc="-225" dirty="0">
                <a:latin typeface="Arial"/>
                <a:cs typeface="Arial"/>
              </a:rPr>
              <a:t>COLA </a:t>
            </a:r>
            <a:r>
              <a:rPr sz="1800" spc="-200" dirty="0">
                <a:latin typeface="Arial"/>
                <a:cs typeface="Arial"/>
              </a:rPr>
              <a:t>ES </a:t>
            </a:r>
            <a:r>
              <a:rPr sz="1800" spc="-135" dirty="0">
                <a:latin typeface="Arial"/>
                <a:cs typeface="Arial"/>
              </a:rPr>
              <a:t>ARGENTINA!!!! </a:t>
            </a:r>
            <a:r>
              <a:rPr sz="1800" spc="-175" dirty="0">
                <a:latin typeface="Arial"/>
                <a:cs typeface="Arial"/>
              </a:rPr>
              <a:t>¿NO? </a:t>
            </a:r>
            <a:r>
              <a:rPr sz="1800" spc="-180" dirty="0">
                <a:latin typeface="Arial"/>
                <a:cs typeface="Arial"/>
              </a:rPr>
              <a:t>LAMENTO </a:t>
            </a:r>
            <a:r>
              <a:rPr sz="1800" spc="-185" dirty="0">
                <a:latin typeface="Arial"/>
                <a:cs typeface="Arial"/>
              </a:rPr>
              <a:t>ROMPERLES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70" dirty="0">
                <a:latin typeface="Arial"/>
                <a:cs typeface="Arial"/>
              </a:rPr>
              <a:t>EL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200" dirty="0">
                <a:latin typeface="Arial"/>
                <a:cs typeface="Arial"/>
              </a:rPr>
              <a:t>CORAZÓN. </a:t>
            </a:r>
            <a:r>
              <a:rPr sz="1800" spc="-204" dirty="0">
                <a:latin typeface="Arial"/>
                <a:cs typeface="Arial"/>
              </a:rPr>
              <a:t>VEAN </a:t>
            </a:r>
            <a:r>
              <a:rPr sz="1800" spc="-180" dirty="0">
                <a:latin typeface="Arial"/>
                <a:cs typeface="Arial"/>
              </a:rPr>
              <a:t>LA </a:t>
            </a:r>
            <a:r>
              <a:rPr sz="1800" spc="-175" dirty="0">
                <a:latin typeface="Arial"/>
                <a:cs typeface="Arial"/>
              </a:rPr>
              <a:t>DIAPOSITIVA </a:t>
            </a:r>
            <a:r>
              <a:rPr sz="1800" spc="-240" dirty="0">
                <a:latin typeface="Arial"/>
                <a:cs typeface="Arial"/>
              </a:rPr>
              <a:t>QUE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25" dirty="0">
                <a:latin typeface="Arial"/>
                <a:cs typeface="Arial"/>
              </a:rPr>
              <a:t>SIGUE…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5284" y="481329"/>
            <a:ext cx="775398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10" dirty="0">
                <a:latin typeface="Arial"/>
                <a:cs typeface="Arial"/>
              </a:rPr>
              <a:t>VEAN </a:t>
            </a:r>
            <a:r>
              <a:rPr sz="1800" spc="-250" dirty="0">
                <a:latin typeface="Arial"/>
                <a:cs typeface="Arial"/>
              </a:rPr>
              <a:t>ESTA </a:t>
            </a:r>
            <a:r>
              <a:rPr sz="1800" spc="-160" dirty="0">
                <a:latin typeface="Arial"/>
                <a:cs typeface="Arial"/>
              </a:rPr>
              <a:t>PUBLICIDADAD </a:t>
            </a:r>
            <a:r>
              <a:rPr sz="1800" spc="-225" dirty="0">
                <a:latin typeface="Arial"/>
                <a:cs typeface="Arial"/>
              </a:rPr>
              <a:t>CON </a:t>
            </a:r>
            <a:r>
              <a:rPr sz="1800" spc="-200" dirty="0">
                <a:latin typeface="Arial"/>
                <a:cs typeface="Arial"/>
              </a:rPr>
              <a:t>MOTIVO </a:t>
            </a:r>
            <a:r>
              <a:rPr sz="1800" spc="-175" dirty="0">
                <a:latin typeface="Arial"/>
                <a:cs typeface="Arial"/>
              </a:rPr>
              <a:t>DE </a:t>
            </a:r>
            <a:r>
              <a:rPr sz="1800" spc="-180" dirty="0">
                <a:latin typeface="Arial"/>
                <a:cs typeface="Arial"/>
              </a:rPr>
              <a:t>LA </a:t>
            </a:r>
            <a:r>
              <a:rPr sz="1800" spc="-204" dirty="0">
                <a:latin typeface="Arial"/>
                <a:cs typeface="Arial"/>
              </a:rPr>
              <a:t>PARTICIPACIÓN </a:t>
            </a:r>
            <a:r>
              <a:rPr sz="1800" spc="-160" dirty="0">
                <a:latin typeface="Arial"/>
                <a:cs typeface="Arial"/>
              </a:rPr>
              <a:t>DE CHILE </a:t>
            </a:r>
            <a:r>
              <a:rPr sz="1800" spc="-170" dirty="0">
                <a:latin typeface="Arial"/>
                <a:cs typeface="Arial"/>
              </a:rPr>
              <a:t>EN </a:t>
            </a:r>
            <a:r>
              <a:rPr sz="1800" spc="-200" dirty="0">
                <a:latin typeface="Arial"/>
                <a:cs typeface="Arial"/>
              </a:rPr>
              <a:t>UNA  </a:t>
            </a:r>
            <a:r>
              <a:rPr sz="1800" spc="-195" dirty="0">
                <a:latin typeface="Arial"/>
                <a:cs typeface="Arial"/>
              </a:rPr>
              <a:t>COMPETENCIA </a:t>
            </a:r>
            <a:r>
              <a:rPr sz="1800" spc="-185" dirty="0">
                <a:latin typeface="Arial"/>
                <a:cs typeface="Arial"/>
              </a:rPr>
              <a:t>DEPORTIVA. </a:t>
            </a:r>
            <a:r>
              <a:rPr sz="1800" spc="-225" dirty="0">
                <a:latin typeface="Arial"/>
                <a:cs typeface="Arial"/>
              </a:rPr>
              <a:t>POR </a:t>
            </a:r>
            <a:r>
              <a:rPr sz="1800" spc="-270" dirty="0">
                <a:latin typeface="Arial"/>
                <a:cs typeface="Arial"/>
              </a:rPr>
              <a:t>FAVOR </a:t>
            </a:r>
            <a:r>
              <a:rPr sz="1800" spc="-170" dirty="0">
                <a:latin typeface="Arial"/>
                <a:cs typeface="Arial"/>
              </a:rPr>
              <a:t>PRIMERO </a:t>
            </a:r>
            <a:r>
              <a:rPr sz="1800" spc="-210" dirty="0">
                <a:latin typeface="Arial"/>
                <a:cs typeface="Arial"/>
              </a:rPr>
              <a:t>VEAN </a:t>
            </a:r>
            <a:r>
              <a:rPr sz="1800" spc="-170" dirty="0">
                <a:latin typeface="Arial"/>
                <a:cs typeface="Arial"/>
              </a:rPr>
              <a:t>EL VIDEO, </a:t>
            </a:r>
            <a:r>
              <a:rPr sz="1800" spc="-215" dirty="0">
                <a:latin typeface="Arial"/>
                <a:cs typeface="Arial"/>
              </a:rPr>
              <a:t>LUEGO  </a:t>
            </a:r>
            <a:r>
              <a:rPr sz="1800" spc="-204" dirty="0">
                <a:latin typeface="Arial"/>
                <a:cs typeface="Arial"/>
              </a:rPr>
              <a:t>ESCUCHEN </a:t>
            </a:r>
            <a:r>
              <a:rPr sz="1800" spc="-170" dirty="0">
                <a:latin typeface="Arial"/>
                <a:cs typeface="Arial"/>
              </a:rPr>
              <a:t>EL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spc="-165" dirty="0">
                <a:latin typeface="Arial"/>
                <a:cs typeface="Arial"/>
              </a:rPr>
              <a:t>AUDIO.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5284" y="1853565"/>
            <a:ext cx="2863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Arial"/>
                <a:cs typeface="Arial"/>
              </a:rPr>
              <a:t>https://youtu.be/93ij5r9SsfE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1350" y="3796029"/>
            <a:ext cx="39643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90" dirty="0">
                <a:latin typeface="Arial"/>
                <a:cs typeface="Arial"/>
              </a:rPr>
              <a:t>¿ </a:t>
            </a:r>
            <a:r>
              <a:rPr sz="1800" spc="-285" dirty="0">
                <a:latin typeface="Arial"/>
                <a:cs typeface="Arial"/>
              </a:rPr>
              <a:t>Y </a:t>
            </a:r>
            <a:r>
              <a:rPr sz="1800" spc="-200" dirty="0">
                <a:latin typeface="Arial"/>
                <a:cs typeface="Arial"/>
              </a:rPr>
              <a:t>AHORA? </a:t>
            </a:r>
            <a:r>
              <a:rPr sz="1800" spc="-210" dirty="0">
                <a:latin typeface="Arial"/>
                <a:cs typeface="Arial"/>
              </a:rPr>
              <a:t>¿CUÁL </a:t>
            </a:r>
            <a:r>
              <a:rPr sz="1800" spc="-200" dirty="0">
                <a:latin typeface="Arial"/>
                <a:cs typeface="Arial"/>
              </a:rPr>
              <a:t>ES </a:t>
            </a:r>
            <a:r>
              <a:rPr sz="1800" spc="-170" dirty="0">
                <a:latin typeface="Arial"/>
                <a:cs typeface="Arial"/>
              </a:rPr>
              <a:t>EL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55" dirty="0">
                <a:latin typeface="Arial"/>
                <a:cs typeface="Arial"/>
              </a:rPr>
              <a:t>SENTIMIENTO?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" name="audio diapositiva 21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6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436" y="816686"/>
            <a:ext cx="7282815" cy="2588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475865" algn="l"/>
              </a:tabLst>
            </a:pPr>
            <a:r>
              <a:rPr sz="2800" b="1" spc="-434" dirty="0">
                <a:latin typeface="Arial"/>
                <a:cs typeface="Arial"/>
              </a:rPr>
              <a:t>LA</a:t>
            </a:r>
            <a:r>
              <a:rPr sz="2800" b="1" spc="-95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PUBLICIDAD	</a:t>
            </a:r>
            <a:r>
              <a:rPr sz="2800" b="1" spc="-300" dirty="0">
                <a:latin typeface="Arial"/>
                <a:cs typeface="Arial"/>
              </a:rPr>
              <a:t>ES </a:t>
            </a:r>
            <a:r>
              <a:rPr sz="2800" b="1" spc="-250" dirty="0">
                <a:latin typeface="Arial"/>
                <a:cs typeface="Arial"/>
              </a:rPr>
              <a:t>UN </a:t>
            </a:r>
            <a:r>
              <a:rPr sz="2800" b="1" spc="-290" dirty="0">
                <a:latin typeface="Arial"/>
                <a:cs typeface="Arial"/>
              </a:rPr>
              <a:t>TIPO </a:t>
            </a:r>
            <a:r>
              <a:rPr sz="2800" b="1" spc="-270" dirty="0">
                <a:latin typeface="Arial"/>
                <a:cs typeface="Arial"/>
              </a:rPr>
              <a:t>DE </a:t>
            </a:r>
            <a:r>
              <a:rPr sz="2800" b="1" spc="-290" dirty="0">
                <a:latin typeface="Arial"/>
                <a:cs typeface="Arial"/>
              </a:rPr>
              <a:t>DISCURSO</a:t>
            </a:r>
            <a:r>
              <a:rPr sz="2800" b="1" spc="-125" dirty="0">
                <a:latin typeface="Arial"/>
                <a:cs typeface="Arial"/>
              </a:rPr>
              <a:t> </a:t>
            </a:r>
            <a:r>
              <a:rPr sz="2800" b="1" spc="-355" dirty="0">
                <a:latin typeface="Arial"/>
                <a:cs typeface="Arial"/>
              </a:rPr>
              <a:t>QUE </a:t>
            </a:r>
            <a:r>
              <a:rPr sz="2800" b="1" spc="-229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ts val="3350"/>
              </a:lnSpc>
              <a:spcBef>
                <a:spcPts val="25"/>
              </a:spcBef>
              <a:buFont typeface="Arial"/>
              <a:buChar char="•"/>
              <a:tabLst>
                <a:tab pos="469265" algn="l"/>
                <a:tab pos="469900" algn="l"/>
                <a:tab pos="1594485" algn="l"/>
                <a:tab pos="3707765" algn="l"/>
              </a:tabLst>
            </a:pPr>
            <a:r>
              <a:rPr sz="2800" b="1" spc="-405" dirty="0">
                <a:latin typeface="Arial"/>
                <a:cs typeface="Arial"/>
              </a:rPr>
              <a:t>APELA	</a:t>
            </a:r>
            <a:r>
              <a:rPr sz="2800" b="1" spc="-520" dirty="0">
                <a:latin typeface="Arial"/>
                <a:cs typeface="Arial"/>
              </a:rPr>
              <a:t>A </a:t>
            </a:r>
            <a:r>
              <a:rPr sz="2800" b="1" spc="-355" dirty="0">
                <a:latin typeface="Arial"/>
                <a:cs typeface="Arial"/>
              </a:rPr>
              <a:t> </a:t>
            </a:r>
            <a:r>
              <a:rPr sz="2800" b="1" spc="-310" dirty="0">
                <a:latin typeface="Arial"/>
                <a:cs typeface="Arial"/>
              </a:rPr>
              <a:t>NUESTROS	</a:t>
            </a:r>
            <a:r>
              <a:rPr sz="2800" b="1" spc="-245" dirty="0">
                <a:latin typeface="Arial"/>
                <a:cs typeface="Arial"/>
              </a:rPr>
              <a:t>SENTIMIENTOS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ts val="335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b="1" spc="-290" dirty="0">
                <a:latin typeface="Arial"/>
                <a:cs typeface="Arial"/>
              </a:rPr>
              <a:t>MANIPULA </a:t>
            </a:r>
            <a:r>
              <a:rPr sz="2800" b="1" spc="-325" dirty="0">
                <a:latin typeface="Arial"/>
                <a:cs typeface="Arial"/>
              </a:rPr>
              <a:t>NUESTRAS</a:t>
            </a:r>
            <a:r>
              <a:rPr sz="2800" b="1" spc="-420" dirty="0">
                <a:latin typeface="Arial"/>
                <a:cs typeface="Arial"/>
              </a:rPr>
              <a:t> </a:t>
            </a:r>
            <a:r>
              <a:rPr sz="2800" b="1" spc="-360" dirty="0">
                <a:latin typeface="Arial"/>
                <a:cs typeface="Arial"/>
              </a:rPr>
              <a:t>VOLUNTADES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b="1" spc="-385" dirty="0">
                <a:latin typeface="Arial"/>
                <a:cs typeface="Arial"/>
              </a:rPr>
              <a:t>CREA</a:t>
            </a:r>
            <a:r>
              <a:rPr sz="2800" b="1" spc="-130" dirty="0">
                <a:latin typeface="Arial"/>
                <a:cs typeface="Arial"/>
              </a:rPr>
              <a:t> </a:t>
            </a:r>
            <a:r>
              <a:rPr sz="2800" b="1" spc="-290" dirty="0">
                <a:latin typeface="Arial"/>
                <a:cs typeface="Arial"/>
              </a:rPr>
              <a:t>NECESIDADES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b="1" spc="-350" dirty="0">
                <a:latin typeface="Arial"/>
                <a:cs typeface="Arial"/>
              </a:rPr>
              <a:t>INSTALA </a:t>
            </a:r>
            <a:r>
              <a:rPr sz="2800" b="1" spc="-254" dirty="0">
                <a:latin typeface="Arial"/>
                <a:cs typeface="Arial"/>
              </a:rPr>
              <a:t>IDEAS, </a:t>
            </a:r>
            <a:r>
              <a:rPr sz="2800" b="1" spc="-295" dirty="0">
                <a:latin typeface="Arial"/>
                <a:cs typeface="Arial"/>
              </a:rPr>
              <a:t>ESTEREOTIPOS,</a:t>
            </a:r>
            <a:r>
              <a:rPr sz="2800" b="1" spc="-229" dirty="0">
                <a:latin typeface="Arial"/>
                <a:cs typeface="Arial"/>
              </a:rPr>
              <a:t> </a:t>
            </a:r>
            <a:r>
              <a:rPr sz="2800" b="1" spc="-285" dirty="0">
                <a:latin typeface="Arial"/>
                <a:cs typeface="Arial"/>
              </a:rPr>
              <a:t>PREJUICIOS,</a:t>
            </a:r>
            <a:endParaRPr sz="2800">
              <a:latin typeface="Arial"/>
              <a:cs typeface="Arial"/>
            </a:endParaRPr>
          </a:p>
          <a:p>
            <a:pPr marL="558165" indent="-5461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558165" algn="l"/>
                <a:tab pos="558800" algn="l"/>
              </a:tabLst>
            </a:pPr>
            <a:r>
              <a:rPr sz="2800" b="1" spc="-340" dirty="0">
                <a:latin typeface="Arial"/>
                <a:cs typeface="Arial"/>
              </a:rPr>
              <a:t>GENERA </a:t>
            </a:r>
            <a:r>
              <a:rPr sz="2800" b="1" spc="-310" dirty="0">
                <a:latin typeface="Arial"/>
                <a:cs typeface="Arial"/>
              </a:rPr>
              <a:t>PREFERENCIAS </a:t>
            </a:r>
            <a:r>
              <a:rPr sz="2800" b="1" spc="-434" dirty="0">
                <a:latin typeface="Arial"/>
                <a:cs typeface="Arial"/>
              </a:rPr>
              <a:t>Y</a:t>
            </a:r>
            <a:r>
              <a:rPr sz="2800" b="1" spc="-525" dirty="0">
                <a:latin typeface="Arial"/>
                <a:cs typeface="Arial"/>
              </a:rPr>
              <a:t> </a:t>
            </a:r>
            <a:r>
              <a:rPr sz="2800" b="1" spc="-340" dirty="0">
                <a:latin typeface="Arial"/>
                <a:cs typeface="Arial"/>
              </a:rPr>
              <a:t>RECHAZOS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10"/>
              </a:spcBef>
            </a:pPr>
            <a:r>
              <a:rPr spc="90" dirty="0"/>
              <a:t>LAS</a:t>
            </a:r>
            <a:r>
              <a:rPr spc="-150" dirty="0"/>
              <a:t> </a:t>
            </a:r>
            <a:r>
              <a:rPr spc="-10" dirty="0"/>
              <a:t>SIGUIENTES</a:t>
            </a:r>
            <a:r>
              <a:rPr spc="-150" dirty="0"/>
              <a:t> </a:t>
            </a:r>
            <a:r>
              <a:rPr spc="35" dirty="0"/>
              <a:t>PUBLICIDADES</a:t>
            </a:r>
            <a:r>
              <a:rPr spc="-145" dirty="0"/>
              <a:t> </a:t>
            </a:r>
            <a:r>
              <a:rPr spc="70" dirty="0"/>
              <a:t>SON</a:t>
            </a:r>
            <a:r>
              <a:rPr spc="-190" dirty="0"/>
              <a:t> </a:t>
            </a:r>
            <a:r>
              <a:rPr spc="-25" dirty="0"/>
              <a:t>ACTUALES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56478" y="2524505"/>
            <a:ext cx="1325880" cy="5715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2140"/>
              </a:lnSpc>
              <a:spcBef>
                <a:spcPts val="185"/>
              </a:spcBef>
            </a:pPr>
            <a:r>
              <a:rPr sz="1800" spc="-45" dirty="0">
                <a:latin typeface="Arial"/>
                <a:cs typeface="Arial"/>
              </a:rPr>
              <a:t>Publicidad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de  </a:t>
            </a:r>
            <a:r>
              <a:rPr sz="1800" spc="-35" dirty="0">
                <a:latin typeface="Arial"/>
                <a:cs typeface="Arial"/>
              </a:rPr>
              <a:t>automóviles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46325" y="1139316"/>
            <a:ext cx="3319653" cy="35794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89546" y="2369058"/>
            <a:ext cx="8997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25" dirty="0">
                <a:latin typeface="Arial"/>
                <a:cs typeface="Arial"/>
              </a:rPr>
              <a:t>ZAPATOS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83179" y="621030"/>
            <a:ext cx="3770629" cy="4063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77355" y="2069972"/>
            <a:ext cx="1321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Arial"/>
                <a:cs typeface="Arial"/>
              </a:rPr>
              <a:t>Indumentaria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87425" y="621030"/>
            <a:ext cx="5469890" cy="40637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9638" y="954151"/>
            <a:ext cx="6462395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30" dirty="0">
                <a:latin typeface="Arial"/>
                <a:cs typeface="Arial"/>
              </a:rPr>
              <a:t>Discurso</a:t>
            </a:r>
            <a:r>
              <a:rPr sz="1800" spc="-130" dirty="0">
                <a:latin typeface="Arial"/>
                <a:cs typeface="Arial"/>
              </a:rPr>
              <a:t>: </a:t>
            </a:r>
            <a:r>
              <a:rPr sz="1800" spc="-55" dirty="0">
                <a:latin typeface="Arial"/>
                <a:cs typeface="Arial"/>
              </a:rPr>
              <a:t>uso de </a:t>
            </a:r>
            <a:r>
              <a:rPr sz="1800" spc="-20" dirty="0">
                <a:latin typeface="Arial"/>
                <a:cs typeface="Arial"/>
              </a:rPr>
              <a:t>la </a:t>
            </a:r>
            <a:r>
              <a:rPr sz="1800" spc="-50" dirty="0">
                <a:latin typeface="Arial"/>
                <a:cs typeface="Arial"/>
              </a:rPr>
              <a:t>lengua </a:t>
            </a:r>
            <a:r>
              <a:rPr sz="1800" spc="-45" dirty="0">
                <a:latin typeface="Arial"/>
                <a:cs typeface="Arial"/>
              </a:rPr>
              <a:t>en </a:t>
            </a:r>
            <a:r>
              <a:rPr sz="1800" spc="-40" dirty="0">
                <a:latin typeface="Arial"/>
                <a:cs typeface="Arial"/>
              </a:rPr>
              <a:t>un contexto </a:t>
            </a:r>
            <a:r>
              <a:rPr sz="1800" spc="-35" dirty="0">
                <a:latin typeface="Arial"/>
                <a:cs typeface="Arial"/>
              </a:rPr>
              <a:t>determinado.</a:t>
            </a:r>
            <a:endParaRPr sz="1800">
              <a:latin typeface="Arial"/>
              <a:cs typeface="Arial"/>
            </a:endParaRPr>
          </a:p>
          <a:p>
            <a:pPr marL="12700" marR="24765">
              <a:lnSpc>
                <a:spcPct val="100000"/>
              </a:lnSpc>
            </a:pPr>
            <a:r>
              <a:rPr sz="1800" spc="-85" dirty="0">
                <a:latin typeface="Arial"/>
                <a:cs typeface="Arial"/>
              </a:rPr>
              <a:t>La </a:t>
            </a:r>
            <a:r>
              <a:rPr sz="1800" spc="-30" dirty="0">
                <a:latin typeface="Arial"/>
                <a:cs typeface="Arial"/>
              </a:rPr>
              <a:t>publicidad </a:t>
            </a:r>
            <a:r>
              <a:rPr sz="1800" spc="-65" dirty="0">
                <a:latin typeface="Arial"/>
                <a:cs typeface="Arial"/>
              </a:rPr>
              <a:t>es </a:t>
            </a:r>
            <a:r>
              <a:rPr sz="1800" spc="-25" dirty="0">
                <a:latin typeface="Arial"/>
                <a:cs typeface="Arial"/>
              </a:rPr>
              <a:t>un </a:t>
            </a:r>
            <a:r>
              <a:rPr sz="1800" spc="-15" dirty="0">
                <a:latin typeface="Arial"/>
                <a:cs typeface="Arial"/>
              </a:rPr>
              <a:t>tipo </a:t>
            </a:r>
            <a:r>
              <a:rPr sz="1800" spc="-55" dirty="0">
                <a:latin typeface="Arial"/>
                <a:cs typeface="Arial"/>
              </a:rPr>
              <a:t>de </a:t>
            </a:r>
            <a:r>
              <a:rPr sz="1800" spc="-45" dirty="0">
                <a:latin typeface="Arial"/>
                <a:cs typeface="Arial"/>
              </a:rPr>
              <a:t>discurso </a:t>
            </a:r>
            <a:r>
              <a:rPr sz="1800" spc="-60" dirty="0">
                <a:latin typeface="Arial"/>
                <a:cs typeface="Arial"/>
              </a:rPr>
              <a:t>en </a:t>
            </a:r>
            <a:r>
              <a:rPr sz="1800" spc="-25" dirty="0">
                <a:latin typeface="Arial"/>
                <a:cs typeface="Arial"/>
              </a:rPr>
              <a:t>el </a:t>
            </a:r>
            <a:r>
              <a:rPr sz="1800" spc="-45" dirty="0">
                <a:latin typeface="Arial"/>
                <a:cs typeface="Arial"/>
              </a:rPr>
              <a:t>que </a:t>
            </a:r>
            <a:r>
              <a:rPr sz="1800" spc="-55" dirty="0">
                <a:latin typeface="Arial"/>
                <a:cs typeface="Arial"/>
              </a:rPr>
              <a:t>prevalece </a:t>
            </a:r>
            <a:r>
              <a:rPr sz="1800" spc="-20" dirty="0">
                <a:latin typeface="Arial"/>
                <a:cs typeface="Arial"/>
              </a:rPr>
              <a:t>la </a:t>
            </a:r>
            <a:r>
              <a:rPr sz="1800" b="1" spc="-130" dirty="0">
                <a:latin typeface="Arial"/>
                <a:cs typeface="Arial"/>
              </a:rPr>
              <a:t>función  </a:t>
            </a:r>
            <a:r>
              <a:rPr sz="1800" b="1" spc="-90" dirty="0">
                <a:latin typeface="Arial"/>
                <a:cs typeface="Arial"/>
              </a:rPr>
              <a:t>apelativa </a:t>
            </a:r>
            <a:r>
              <a:rPr sz="1800" b="1" spc="-100" dirty="0">
                <a:latin typeface="Arial"/>
                <a:cs typeface="Arial"/>
              </a:rPr>
              <a:t>del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0" dirty="0">
                <a:latin typeface="Arial"/>
                <a:cs typeface="Arial"/>
              </a:rPr>
              <a:t>lenguaje.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105" dirty="0">
                <a:latin typeface="Arial"/>
                <a:cs typeface="Arial"/>
              </a:rPr>
              <a:t>El </a:t>
            </a:r>
            <a:r>
              <a:rPr sz="1800" spc="-35" dirty="0">
                <a:latin typeface="Arial"/>
                <a:cs typeface="Arial"/>
              </a:rPr>
              <a:t>objetivo </a:t>
            </a:r>
            <a:r>
              <a:rPr sz="1800" spc="-55" dirty="0">
                <a:latin typeface="Arial"/>
                <a:cs typeface="Arial"/>
              </a:rPr>
              <a:t>de </a:t>
            </a:r>
            <a:r>
              <a:rPr sz="1800" spc="-20" dirty="0">
                <a:latin typeface="Arial"/>
                <a:cs typeface="Arial"/>
              </a:rPr>
              <a:t>la </a:t>
            </a:r>
            <a:r>
              <a:rPr sz="1800" spc="-30" dirty="0">
                <a:latin typeface="Arial"/>
                <a:cs typeface="Arial"/>
              </a:rPr>
              <a:t>publicidad </a:t>
            </a:r>
            <a:r>
              <a:rPr sz="1800" spc="-65" dirty="0">
                <a:latin typeface="Arial"/>
                <a:cs typeface="Arial"/>
              </a:rPr>
              <a:t>es </a:t>
            </a:r>
            <a:r>
              <a:rPr sz="1800" spc="-35" dirty="0">
                <a:latin typeface="Arial"/>
                <a:cs typeface="Arial"/>
              </a:rPr>
              <a:t>ofrecer </a:t>
            </a:r>
            <a:r>
              <a:rPr sz="1800" spc="-40" dirty="0">
                <a:latin typeface="Arial"/>
                <a:cs typeface="Arial"/>
              </a:rPr>
              <a:t>un producto( </a:t>
            </a:r>
            <a:r>
              <a:rPr sz="1800" spc="-60" dirty="0">
                <a:latin typeface="Arial"/>
                <a:cs typeface="Arial"/>
              </a:rPr>
              <a:t>calzado, </a:t>
            </a:r>
            <a:r>
              <a:rPr sz="1800" spc="-50" dirty="0">
                <a:latin typeface="Arial"/>
                <a:cs typeface="Arial"/>
              </a:rPr>
              <a:t>ropa,  </a:t>
            </a:r>
            <a:r>
              <a:rPr sz="1800" spc="-30" dirty="0">
                <a:latin typeface="Arial"/>
                <a:cs typeface="Arial"/>
              </a:rPr>
              <a:t>alimentos, </a:t>
            </a:r>
            <a:r>
              <a:rPr sz="1800" spc="-40" dirty="0">
                <a:latin typeface="Arial"/>
                <a:cs typeface="Arial"/>
              </a:rPr>
              <a:t>juguetes,etc) </a:t>
            </a:r>
            <a:r>
              <a:rPr sz="1800" spc="-70" dirty="0">
                <a:latin typeface="Arial"/>
                <a:cs typeface="Arial"/>
              </a:rPr>
              <a:t>o </a:t>
            </a:r>
            <a:r>
              <a:rPr sz="1800" spc="-25" dirty="0">
                <a:latin typeface="Arial"/>
                <a:cs typeface="Arial"/>
              </a:rPr>
              <a:t>un </a:t>
            </a:r>
            <a:r>
              <a:rPr sz="1800" spc="-50" dirty="0">
                <a:latin typeface="Arial"/>
                <a:cs typeface="Arial"/>
              </a:rPr>
              <a:t>servicio </a:t>
            </a:r>
            <a:r>
              <a:rPr sz="1800" spc="-40" dirty="0">
                <a:latin typeface="Arial"/>
                <a:cs typeface="Arial"/>
              </a:rPr>
              <a:t>(telefonía, </a:t>
            </a:r>
            <a:r>
              <a:rPr sz="1800" spc="-35" dirty="0">
                <a:latin typeface="Arial"/>
                <a:cs typeface="Arial"/>
              </a:rPr>
              <a:t>t.v. </a:t>
            </a:r>
            <a:r>
              <a:rPr sz="1800" spc="-45" dirty="0">
                <a:latin typeface="Arial"/>
                <a:cs typeface="Arial"/>
              </a:rPr>
              <a:t>por </a:t>
            </a:r>
            <a:r>
              <a:rPr sz="1800" spc="-50" dirty="0">
                <a:latin typeface="Arial"/>
                <a:cs typeface="Arial"/>
              </a:rPr>
              <a:t>cable, </a:t>
            </a:r>
            <a:r>
              <a:rPr sz="1800" spc="-40" dirty="0">
                <a:latin typeface="Arial"/>
                <a:cs typeface="Arial"/>
              </a:rPr>
              <a:t>etc.)  </a:t>
            </a:r>
            <a:r>
              <a:rPr sz="1800" spc="-75" dirty="0">
                <a:latin typeface="Arial"/>
                <a:cs typeface="Arial"/>
              </a:rPr>
              <a:t>Para </a:t>
            </a:r>
            <a:r>
              <a:rPr sz="1800" spc="-40" dirty="0">
                <a:latin typeface="Arial"/>
                <a:cs typeface="Arial"/>
              </a:rPr>
              <a:t>analizar una </a:t>
            </a:r>
            <a:r>
              <a:rPr sz="1800" spc="-35" dirty="0">
                <a:latin typeface="Arial"/>
                <a:cs typeface="Arial"/>
              </a:rPr>
              <a:t>publicidad </a:t>
            </a:r>
            <a:r>
              <a:rPr sz="1800" spc="-60" dirty="0">
                <a:latin typeface="Arial"/>
                <a:cs typeface="Arial"/>
              </a:rPr>
              <a:t>como </a:t>
            </a:r>
            <a:r>
              <a:rPr sz="1800" spc="-45" dirty="0">
                <a:latin typeface="Arial"/>
                <a:cs typeface="Arial"/>
              </a:rPr>
              <a:t>discurso </a:t>
            </a:r>
            <a:r>
              <a:rPr sz="1800" spc="-65" dirty="0">
                <a:latin typeface="Arial"/>
                <a:cs typeface="Arial"/>
              </a:rPr>
              <a:t>es </a:t>
            </a:r>
            <a:r>
              <a:rPr sz="1800" spc="-40" dirty="0">
                <a:latin typeface="Arial"/>
                <a:cs typeface="Arial"/>
              </a:rPr>
              <a:t>indispensable  </a:t>
            </a:r>
            <a:r>
              <a:rPr sz="1800" spc="-25" dirty="0">
                <a:latin typeface="Arial"/>
                <a:cs typeface="Arial"/>
              </a:rPr>
              <a:t>estudiar el </a:t>
            </a:r>
            <a:r>
              <a:rPr sz="1800" spc="-40" dirty="0">
                <a:latin typeface="Arial"/>
                <a:cs typeface="Arial"/>
              </a:rPr>
              <a:t>contexto </a:t>
            </a:r>
            <a:r>
              <a:rPr sz="1800" spc="-55" dirty="0">
                <a:latin typeface="Arial"/>
                <a:cs typeface="Arial"/>
              </a:rPr>
              <a:t>de </a:t>
            </a:r>
            <a:r>
              <a:rPr sz="1800" spc="-45" dirty="0">
                <a:latin typeface="Arial"/>
                <a:cs typeface="Arial"/>
              </a:rPr>
              <a:t>su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realización.</a:t>
            </a:r>
            <a:endParaRPr sz="1800">
              <a:latin typeface="Arial"/>
              <a:cs typeface="Arial"/>
            </a:endParaRPr>
          </a:p>
          <a:p>
            <a:pPr marL="12700" marR="701040">
              <a:lnSpc>
                <a:spcPct val="100000"/>
              </a:lnSpc>
              <a:spcBef>
                <a:spcPts val="5"/>
              </a:spcBef>
            </a:pPr>
            <a:r>
              <a:rPr sz="1800" spc="-60" dirty="0">
                <a:latin typeface="Arial"/>
                <a:cs typeface="Arial"/>
              </a:rPr>
              <a:t>Junto </a:t>
            </a:r>
            <a:r>
              <a:rPr sz="1800" spc="-55" dirty="0">
                <a:latin typeface="Arial"/>
                <a:cs typeface="Arial"/>
              </a:rPr>
              <a:t>con </a:t>
            </a:r>
            <a:r>
              <a:rPr sz="1800" spc="-25" dirty="0">
                <a:latin typeface="Arial"/>
                <a:cs typeface="Arial"/>
              </a:rPr>
              <a:t>la </a:t>
            </a:r>
            <a:r>
              <a:rPr sz="1800" spc="-45" dirty="0">
                <a:latin typeface="Arial"/>
                <a:cs typeface="Arial"/>
              </a:rPr>
              <a:t>necesidad </a:t>
            </a:r>
            <a:r>
              <a:rPr sz="1800" spc="-70" dirty="0">
                <a:latin typeface="Arial"/>
                <a:cs typeface="Arial"/>
              </a:rPr>
              <a:t>o </a:t>
            </a:r>
            <a:r>
              <a:rPr sz="1800" spc="-25" dirty="0">
                <a:latin typeface="Arial"/>
                <a:cs typeface="Arial"/>
              </a:rPr>
              <a:t>el </a:t>
            </a:r>
            <a:r>
              <a:rPr sz="1800" spc="-65" dirty="0">
                <a:latin typeface="Arial"/>
                <a:cs typeface="Arial"/>
              </a:rPr>
              <a:t>deseo </a:t>
            </a:r>
            <a:r>
              <a:rPr sz="1800" spc="-55" dirty="0">
                <a:latin typeface="Arial"/>
                <a:cs typeface="Arial"/>
              </a:rPr>
              <a:t>de </a:t>
            </a:r>
            <a:r>
              <a:rPr sz="1800" spc="-40" dirty="0">
                <a:latin typeface="Arial"/>
                <a:cs typeface="Arial"/>
              </a:rPr>
              <a:t>comprar </a:t>
            </a:r>
            <a:r>
              <a:rPr sz="1800" spc="-25" dirty="0">
                <a:latin typeface="Arial"/>
                <a:cs typeface="Arial"/>
              </a:rPr>
              <a:t>el </a:t>
            </a:r>
            <a:r>
              <a:rPr sz="1800" spc="-35" dirty="0">
                <a:latin typeface="Arial"/>
                <a:cs typeface="Arial"/>
              </a:rPr>
              <a:t>producto </a:t>
            </a:r>
            <a:r>
              <a:rPr sz="1800" spc="-70" dirty="0">
                <a:latin typeface="Arial"/>
                <a:cs typeface="Arial"/>
              </a:rPr>
              <a:t>o  </a:t>
            </a:r>
            <a:r>
              <a:rPr sz="1800" spc="-45" dirty="0">
                <a:latin typeface="Arial"/>
                <a:cs typeface="Arial"/>
              </a:rPr>
              <a:t>servicio, incorporamos ideas </a:t>
            </a:r>
            <a:r>
              <a:rPr sz="1800" spc="-50" dirty="0">
                <a:latin typeface="Arial"/>
                <a:cs typeface="Arial"/>
              </a:rPr>
              <a:t>que </a:t>
            </a:r>
            <a:r>
              <a:rPr sz="1800" spc="-35" dirty="0">
                <a:latin typeface="Arial"/>
                <a:cs typeface="Arial"/>
              </a:rPr>
              <a:t>las publicidades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instalan.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3750" y="335026"/>
            <a:ext cx="6170295" cy="35687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500"/>
              </a:lnSpc>
              <a:spcBef>
                <a:spcPts val="110"/>
              </a:spcBef>
            </a:pPr>
            <a:r>
              <a:rPr sz="1800" spc="-200" dirty="0">
                <a:latin typeface="Arial"/>
                <a:cs typeface="Arial"/>
              </a:rPr>
              <a:t>VEAMOS </a:t>
            </a:r>
            <a:r>
              <a:rPr sz="1800" spc="-215" dirty="0">
                <a:latin typeface="Arial"/>
                <a:cs typeface="Arial"/>
              </a:rPr>
              <a:t>CÓMO </a:t>
            </a:r>
            <a:r>
              <a:rPr sz="1800" spc="-204" dirty="0">
                <a:latin typeface="Arial"/>
                <a:cs typeface="Arial"/>
              </a:rPr>
              <a:t>EVOLUCIONÓ </a:t>
            </a:r>
            <a:r>
              <a:rPr sz="1800" spc="-180" dirty="0">
                <a:latin typeface="Arial"/>
                <a:cs typeface="Arial"/>
              </a:rPr>
              <a:t>LA </a:t>
            </a:r>
            <a:r>
              <a:rPr sz="1800" spc="-160" dirty="0">
                <a:latin typeface="Arial"/>
                <a:cs typeface="Arial"/>
              </a:rPr>
              <a:t>IDEA </a:t>
            </a:r>
            <a:r>
              <a:rPr sz="1800" spc="-175" dirty="0">
                <a:latin typeface="Arial"/>
                <a:cs typeface="Arial"/>
              </a:rPr>
              <a:t>DE </a:t>
            </a:r>
            <a:r>
              <a:rPr sz="1800" spc="-135" dirty="0">
                <a:latin typeface="Arial"/>
                <a:cs typeface="Arial"/>
              </a:rPr>
              <a:t>FAMILIA </a:t>
            </a:r>
            <a:r>
              <a:rPr sz="1800" spc="-170" dirty="0">
                <a:latin typeface="Arial"/>
                <a:cs typeface="Arial"/>
              </a:rPr>
              <a:t>EN EL  </a:t>
            </a:r>
            <a:r>
              <a:rPr sz="1800" spc="-190" dirty="0">
                <a:latin typeface="Arial"/>
                <a:cs typeface="Arial"/>
              </a:rPr>
              <a:t>DISCURSO </a:t>
            </a:r>
            <a:r>
              <a:rPr sz="1800" spc="-160" dirty="0">
                <a:latin typeface="Arial"/>
                <a:cs typeface="Arial"/>
              </a:rPr>
              <a:t>PUBLICITARIO. </a:t>
            </a:r>
            <a:r>
              <a:rPr sz="1800" spc="-220" dirty="0">
                <a:latin typeface="Arial"/>
                <a:cs typeface="Arial"/>
              </a:rPr>
              <a:t>ESTOS </a:t>
            </a:r>
            <a:r>
              <a:rPr sz="1800" spc="-170" dirty="0">
                <a:latin typeface="Arial"/>
                <a:cs typeface="Arial"/>
              </a:rPr>
              <a:t>PRIMEROS </a:t>
            </a:r>
            <a:r>
              <a:rPr sz="1800" spc="-190" dirty="0">
                <a:latin typeface="Arial"/>
                <a:cs typeface="Arial"/>
              </a:rPr>
              <a:t>SON </a:t>
            </a:r>
            <a:r>
              <a:rPr sz="1800" spc="-185" dirty="0">
                <a:latin typeface="Arial"/>
                <a:cs typeface="Arial"/>
              </a:rPr>
              <a:t>VIDEOS </a:t>
            </a:r>
            <a:r>
              <a:rPr sz="1800" spc="-170" dirty="0">
                <a:latin typeface="Arial"/>
                <a:cs typeface="Arial"/>
              </a:rPr>
              <a:t>EN  </a:t>
            </a:r>
            <a:r>
              <a:rPr sz="1800" spc="-190" dirty="0">
                <a:latin typeface="Arial"/>
                <a:cs typeface="Arial"/>
              </a:rPr>
              <a:t>LOS </a:t>
            </a:r>
            <a:r>
              <a:rPr sz="1800" spc="-240" dirty="0">
                <a:latin typeface="Arial"/>
                <a:cs typeface="Arial"/>
              </a:rPr>
              <a:t>QUE </a:t>
            </a:r>
            <a:r>
              <a:rPr sz="1800" spc="-195" dirty="0">
                <a:latin typeface="Arial"/>
                <a:cs typeface="Arial"/>
              </a:rPr>
              <a:t>SE </a:t>
            </a:r>
            <a:r>
              <a:rPr sz="1800" spc="-200" dirty="0">
                <a:latin typeface="Arial"/>
                <a:cs typeface="Arial"/>
              </a:rPr>
              <a:t>OBSERVAN </a:t>
            </a:r>
            <a:r>
              <a:rPr sz="1800" spc="-140" dirty="0">
                <a:latin typeface="Arial"/>
                <a:cs typeface="Arial"/>
              </a:rPr>
              <a:t>FAMILIAS </a:t>
            </a:r>
            <a:r>
              <a:rPr sz="1800" spc="-135" dirty="0">
                <a:latin typeface="Arial"/>
                <a:cs typeface="Arial"/>
              </a:rPr>
              <a:t>“TRADICIONALES”. </a:t>
            </a:r>
            <a:r>
              <a:rPr sz="1800" spc="-50" dirty="0">
                <a:latin typeface="Arial"/>
                <a:cs typeface="Arial"/>
              </a:rPr>
              <a:t>Mírenlos</a:t>
            </a:r>
            <a:r>
              <a:rPr sz="1800" spc="195" dirty="0">
                <a:latin typeface="Arial"/>
                <a:cs typeface="Arial"/>
              </a:rPr>
              <a:t> </a:t>
            </a:r>
            <a:r>
              <a:rPr sz="1800" spc="-155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  <a:p>
            <a:pPr marL="12700" marR="107314" algn="just">
              <a:lnSpc>
                <a:spcPct val="100000"/>
              </a:lnSpc>
            </a:pPr>
            <a:r>
              <a:rPr sz="1800" spc="-35" dirty="0">
                <a:latin typeface="Arial"/>
                <a:cs typeface="Arial"/>
              </a:rPr>
              <a:t>analicen </a:t>
            </a:r>
            <a:r>
              <a:rPr sz="1800" spc="-40" dirty="0">
                <a:latin typeface="Arial"/>
                <a:cs typeface="Arial"/>
              </a:rPr>
              <a:t>las </a:t>
            </a:r>
            <a:r>
              <a:rPr sz="1800" spc="-35" dirty="0">
                <a:latin typeface="Arial"/>
                <a:cs typeface="Arial"/>
              </a:rPr>
              <a:t>características </a:t>
            </a:r>
            <a:r>
              <a:rPr sz="1800" spc="-55" dirty="0">
                <a:latin typeface="Arial"/>
                <a:cs typeface="Arial"/>
              </a:rPr>
              <a:t>de </a:t>
            </a:r>
            <a:r>
              <a:rPr sz="1800" spc="-45" dirty="0">
                <a:latin typeface="Arial"/>
                <a:cs typeface="Arial"/>
              </a:rPr>
              <a:t>las </a:t>
            </a:r>
            <a:r>
              <a:rPr sz="1800" spc="-25" dirty="0">
                <a:latin typeface="Arial"/>
                <a:cs typeface="Arial"/>
              </a:rPr>
              <a:t>familias, la </a:t>
            </a:r>
            <a:r>
              <a:rPr sz="1800" spc="-50" dirty="0">
                <a:latin typeface="Arial"/>
                <a:cs typeface="Arial"/>
              </a:rPr>
              <a:t>concepción </a:t>
            </a:r>
            <a:r>
              <a:rPr sz="1800" spc="-55" dirty="0">
                <a:latin typeface="Arial"/>
                <a:cs typeface="Arial"/>
              </a:rPr>
              <a:t>de </a:t>
            </a:r>
            <a:r>
              <a:rPr sz="1800" spc="-25" dirty="0">
                <a:latin typeface="Arial"/>
                <a:cs typeface="Arial"/>
              </a:rPr>
              <a:t>la  </a:t>
            </a:r>
            <a:r>
              <a:rPr sz="1800" spc="-30" dirty="0">
                <a:latin typeface="Arial"/>
                <a:cs typeface="Arial"/>
              </a:rPr>
              <a:t>paternidad, </a:t>
            </a:r>
            <a:r>
              <a:rPr sz="1800" spc="-25" dirty="0">
                <a:latin typeface="Arial"/>
                <a:cs typeface="Arial"/>
              </a:rPr>
              <a:t>maternidad </a:t>
            </a:r>
            <a:r>
              <a:rPr sz="1800" spc="-155" dirty="0">
                <a:latin typeface="Arial"/>
                <a:cs typeface="Arial"/>
              </a:rPr>
              <a:t>y </a:t>
            </a:r>
            <a:r>
              <a:rPr sz="1800" spc="-40" dirty="0">
                <a:latin typeface="Arial"/>
                <a:cs typeface="Arial"/>
              </a:rPr>
              <a:t>los </a:t>
            </a:r>
            <a:r>
              <a:rPr sz="1800" spc="-60" dirty="0">
                <a:latin typeface="Arial"/>
                <a:cs typeface="Arial"/>
              </a:rPr>
              <a:t>roles </a:t>
            </a:r>
            <a:r>
              <a:rPr sz="1800" spc="-40" dirty="0">
                <a:latin typeface="Arial"/>
                <a:cs typeface="Arial"/>
              </a:rPr>
              <a:t>(quién </a:t>
            </a:r>
            <a:r>
              <a:rPr sz="1800" spc="-20" dirty="0">
                <a:latin typeface="Arial"/>
                <a:cs typeface="Arial"/>
              </a:rPr>
              <a:t>trabaja </a:t>
            </a:r>
            <a:r>
              <a:rPr sz="1800" spc="-35" dirty="0">
                <a:latin typeface="Arial"/>
                <a:cs typeface="Arial"/>
              </a:rPr>
              <a:t>afuera, </a:t>
            </a:r>
            <a:r>
              <a:rPr sz="1800" spc="-30" dirty="0">
                <a:latin typeface="Arial"/>
                <a:cs typeface="Arial"/>
              </a:rPr>
              <a:t>quién  </a:t>
            </a:r>
            <a:r>
              <a:rPr sz="1800" spc="-45" dirty="0">
                <a:latin typeface="Arial"/>
                <a:cs typeface="Arial"/>
              </a:rPr>
              <a:t>cocina,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etc.)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Arial"/>
              <a:cs typeface="Arial"/>
            </a:endParaRPr>
          </a:p>
          <a:p>
            <a:pPr marL="347980" marR="2790190" algn="just">
              <a:lnSpc>
                <a:spcPct val="200599"/>
              </a:lnSpc>
            </a:pPr>
            <a:r>
              <a:rPr sz="1800" u="sng" spc="-2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2"/>
              </a:rPr>
              <a:t>https://youtu.be/IEm3QPLIegc </a:t>
            </a:r>
            <a:r>
              <a:rPr sz="1800" spc="-25" dirty="0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sz="1800" u="sng" spc="-4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https://youtu.be/B--SubzRPgU </a:t>
            </a:r>
            <a:r>
              <a:rPr sz="1800" spc="-40" dirty="0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sz="1800" u="sng" spc="-2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h</a:t>
            </a:r>
            <a:r>
              <a:rPr sz="1800" u="sng" spc="1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tt</a:t>
            </a:r>
            <a:r>
              <a:rPr sz="1800" u="sng" spc="2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p</a:t>
            </a:r>
            <a:r>
              <a:rPr sz="1800" u="sng" spc="-7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s</a:t>
            </a:r>
            <a:r>
              <a:rPr sz="1800" u="sng" spc="-4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:</a:t>
            </a:r>
            <a:r>
              <a:rPr sz="1800" u="sng" spc="12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//</a:t>
            </a:r>
            <a:r>
              <a:rPr sz="1800" u="sng" spc="21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y</a:t>
            </a:r>
            <a:r>
              <a:rPr sz="1800" u="sng" spc="-5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o</a:t>
            </a:r>
            <a:r>
              <a:rPr sz="1800" u="sng" spc="-4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u</a:t>
            </a:r>
            <a:r>
              <a:rPr sz="1800" u="sng" spc="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t</a:t>
            </a:r>
            <a:r>
              <a:rPr sz="1800" u="sng" spc="-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u</a:t>
            </a:r>
            <a:r>
              <a:rPr sz="1800" u="sng" spc="-5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.</a:t>
            </a:r>
            <a:r>
              <a:rPr sz="1800" u="sng" spc="-4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b</a:t>
            </a:r>
            <a:r>
              <a:rPr sz="1800" u="sng" spc="2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e/4sN</a:t>
            </a:r>
            <a:r>
              <a:rPr sz="1800" u="sng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l</a:t>
            </a:r>
            <a:r>
              <a:rPr sz="1800" u="sng" spc="-8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cw</a:t>
            </a:r>
            <a:r>
              <a:rPr sz="1800" u="sng" spc="-14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A</a:t>
            </a:r>
            <a:r>
              <a:rPr sz="1800" u="sng" spc="-12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h</a:t>
            </a:r>
            <a:r>
              <a:rPr sz="1800" u="sng" spc="-6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4"/>
              </a:rPr>
              <a:t>83Y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8580" y="624585"/>
            <a:ext cx="45967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6375">
              <a:lnSpc>
                <a:spcPct val="100000"/>
              </a:lnSpc>
              <a:spcBef>
                <a:spcPts val="100"/>
              </a:spcBef>
            </a:pPr>
            <a:r>
              <a:rPr sz="1800" spc="-195" dirty="0">
                <a:latin typeface="Arial"/>
                <a:cs typeface="Arial"/>
              </a:rPr>
              <a:t>AHORA, OBSERVEN </a:t>
            </a:r>
            <a:r>
              <a:rPr sz="1800" spc="-210" dirty="0">
                <a:latin typeface="Arial"/>
                <a:cs typeface="Arial"/>
              </a:rPr>
              <a:t>ESTAS </a:t>
            </a:r>
            <a:r>
              <a:rPr sz="1800" spc="-160" dirty="0">
                <a:latin typeface="Arial"/>
                <a:cs typeface="Arial"/>
              </a:rPr>
              <a:t>PUBLICIDADES </a:t>
            </a:r>
            <a:r>
              <a:rPr sz="1800" spc="-170" dirty="0">
                <a:latin typeface="Arial"/>
                <a:cs typeface="Arial"/>
              </a:rPr>
              <a:t>EN  </a:t>
            </a:r>
            <a:r>
              <a:rPr sz="1800" spc="-190" dirty="0">
                <a:latin typeface="Arial"/>
                <a:cs typeface="Arial"/>
              </a:rPr>
              <a:t>LOS </a:t>
            </a:r>
            <a:r>
              <a:rPr sz="1800" spc="-240" dirty="0">
                <a:latin typeface="Arial"/>
                <a:cs typeface="Arial"/>
              </a:rPr>
              <a:t>QUE </a:t>
            </a:r>
            <a:r>
              <a:rPr sz="1800" spc="-180" dirty="0">
                <a:latin typeface="Arial"/>
                <a:cs typeface="Arial"/>
              </a:rPr>
              <a:t>LA </a:t>
            </a:r>
            <a:r>
              <a:rPr sz="1800" spc="-190" dirty="0">
                <a:latin typeface="Arial"/>
                <a:cs typeface="Arial"/>
              </a:rPr>
              <a:t>NOCIÓN </a:t>
            </a:r>
            <a:r>
              <a:rPr sz="1800" spc="-175" dirty="0">
                <a:latin typeface="Arial"/>
                <a:cs typeface="Arial"/>
              </a:rPr>
              <a:t>DE </a:t>
            </a:r>
            <a:r>
              <a:rPr sz="1800" spc="-135" dirty="0">
                <a:latin typeface="Arial"/>
                <a:cs typeface="Arial"/>
              </a:rPr>
              <a:t>FAMILIA </a:t>
            </a:r>
            <a:r>
              <a:rPr sz="1800" spc="-200" dirty="0">
                <a:latin typeface="Arial"/>
                <a:cs typeface="Arial"/>
              </a:rPr>
              <a:t>ES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95" dirty="0">
                <a:latin typeface="Arial"/>
                <a:cs typeface="Arial"/>
              </a:rPr>
              <a:t>MUCHO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155" dirty="0">
                <a:latin typeface="Arial"/>
                <a:cs typeface="Arial"/>
              </a:rPr>
              <a:t>MÁS </a:t>
            </a:r>
            <a:r>
              <a:rPr sz="1800" spc="-150" dirty="0">
                <a:latin typeface="Arial"/>
                <a:cs typeface="Arial"/>
              </a:rPr>
              <a:t>AMPLIA </a:t>
            </a:r>
            <a:r>
              <a:rPr sz="1800" spc="-215" dirty="0">
                <a:latin typeface="Arial"/>
                <a:cs typeface="Arial"/>
              </a:rPr>
              <a:t>E </a:t>
            </a:r>
            <a:r>
              <a:rPr sz="1800" spc="-155" dirty="0">
                <a:latin typeface="Arial"/>
                <a:cs typeface="Arial"/>
              </a:rPr>
              <a:t>INCLUSIVA. </a:t>
            </a:r>
            <a:r>
              <a:rPr sz="1800" spc="-55" dirty="0">
                <a:latin typeface="Arial"/>
                <a:cs typeface="Arial"/>
              </a:rPr>
              <a:t>Analicen </a:t>
            </a:r>
            <a:r>
              <a:rPr sz="1800" spc="-45" dirty="0">
                <a:latin typeface="Arial"/>
                <a:cs typeface="Arial"/>
              </a:rPr>
              <a:t>los roles, </a:t>
            </a:r>
            <a:r>
              <a:rPr sz="1800" spc="-25" dirty="0">
                <a:latin typeface="Arial"/>
                <a:cs typeface="Arial"/>
              </a:rPr>
              <a:t>la  </a:t>
            </a:r>
            <a:r>
              <a:rPr sz="1800" spc="-40" dirty="0">
                <a:latin typeface="Arial"/>
                <a:cs typeface="Arial"/>
              </a:rPr>
              <a:t>idea </a:t>
            </a:r>
            <a:r>
              <a:rPr sz="1800" spc="-55" dirty="0">
                <a:latin typeface="Arial"/>
                <a:cs typeface="Arial"/>
              </a:rPr>
              <a:t>de </a:t>
            </a:r>
            <a:r>
              <a:rPr sz="1800" spc="-30" dirty="0">
                <a:latin typeface="Arial"/>
                <a:cs typeface="Arial"/>
              </a:rPr>
              <a:t>paternidad, maternidad,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etc.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04289" y="2521458"/>
            <a:ext cx="3125470" cy="11201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2140"/>
              </a:lnSpc>
              <a:spcBef>
                <a:spcPts val="185"/>
              </a:spcBef>
            </a:pPr>
            <a:r>
              <a:rPr sz="1800" u="sng" spc="-3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2"/>
              </a:rPr>
              <a:t>https://youtu.be/-zWwg1eDlQw </a:t>
            </a:r>
            <a:r>
              <a:rPr sz="1800" spc="-30" dirty="0">
                <a:solidFill>
                  <a:srgbClr val="5F5F5F"/>
                </a:solidFill>
                <a:latin typeface="Arial"/>
                <a:cs typeface="Arial"/>
              </a:rPr>
              <a:t> </a:t>
            </a:r>
            <a:r>
              <a:rPr sz="1800" u="sng" spc="-55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3"/>
              </a:rPr>
              <a:t>https://youtu.be/OCcGAXEdbnQ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https://youtu.be/N323NfEYf0g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F5F5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855</Words>
  <Application>Microsoft Office PowerPoint</Application>
  <PresentationFormat>Presentación en pantalla (4:3)</PresentationFormat>
  <Paragraphs>79</Paragraphs>
  <Slides>28</Slides>
  <Notes>0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Office Theme</vt:lpstr>
      <vt:lpstr>Presentación de PowerPoint</vt:lpstr>
      <vt:lpstr>Presentación de PowerPoint</vt:lpstr>
      <vt:lpstr>PENSAR LAS PUBLICIDADES COMO DISCURSOS</vt:lpstr>
      <vt:lpstr>Presentación de PowerPoint</vt:lpstr>
      <vt:lpstr>LAS PUBLICIDADES INSTALAN IDEAS</vt:lpstr>
      <vt:lpstr>PUBLICIDAD CALLEJERA, MURAL</vt:lpstr>
      <vt:lpstr>PUBLICIDAD DE JABÓN ¿CUÁL ES EL MENSAJE?</vt:lpstr>
      <vt:lpstr>CURSO POR CORREO, ESPAÑA</vt:lpstr>
      <vt:lpstr>PUBLICIDAD DE UN JUEGO DE MESA</vt:lpstr>
      <vt:lpstr>Presentación de PowerPoint</vt:lpstr>
      <vt:lpstr>PUBLICIDAD DE CAFÉ CHASE&amp;SANBORN</vt:lpstr>
      <vt:lpstr>Presentación de PowerPoint</vt:lpstr>
      <vt:lpstr>Presentación de PowerPoint</vt:lpstr>
      <vt:lpstr>VEAMOS CÓMO PODEMOS PENSAR «CHISTES» COMO DISCURSOS QUE  INSTALAN  Y  LEGITIMAN IDEAS , EN  ALGUNOS CASOS CONDENABLES</vt:lpstr>
      <vt:lpstr>Presentación de PowerPoint</vt:lpstr>
      <vt:lpstr>PREJUICIOS QUE SE INSTALAN A TRAVÉS DE DISCURSOS</vt:lpstr>
      <vt:lpstr>Presentación de PowerPoint</vt:lpstr>
      <vt:lpstr>Presentación de PowerPoint</vt:lpstr>
      <vt:lpstr>Presentación de PowerPoint</vt:lpstr>
      <vt:lpstr>FAMOSA BEBIDA COLA</vt:lpstr>
      <vt:lpstr>VEAN ESTA PUBLICIDADAD CON MOTIVO DE LA PARTICIPACIÓN DE CHILE EN UNA  COMPETENCIA DEPORTIVA. POR FAVOR PRIMERO VEAN EL VIDEO, LUEGO  ESCUCHEN EL AUDIO.</vt:lpstr>
      <vt:lpstr>Presentación de PowerPoint</vt:lpstr>
      <vt:lpstr>LAS SIGUIENTES PUBLICIDADES SON ACTUALES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Y PRODUCCIÓN DEL DISCURSO</dc:title>
  <dc:creator>liliana capalbo</dc:creator>
  <cp:lastModifiedBy>Liliana</cp:lastModifiedBy>
  <cp:revision>1</cp:revision>
  <dcterms:created xsi:type="dcterms:W3CDTF">2021-05-06T21:01:54Z</dcterms:created>
  <dcterms:modified xsi:type="dcterms:W3CDTF">2021-05-06T21:59:40Z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2020-08-27T00:00:00Z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2021-05-06T00:00:00Z</vt:filetime>
  </property>
</Properties>
</file>